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Lst>
  <p:sldSz cx="9906000" cy="6858000" type="A4"/>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66"/>
    <a:srgbClr val="FFFF00"/>
    <a:srgbClr val="4472C4"/>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67" d="100"/>
          <a:sy n="67" d="100"/>
        </p:scale>
        <p:origin x="112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643BCB1-BDFA-46ED-BE21-1F8B36DDDAC3}" type="datetimeFigureOut">
              <a:rPr lang="en-GB" smtClean="0"/>
              <a:t>01/12/2020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8E2CDDC-7965-471C-B7A9-83C48FF92EE0}" type="slidenum">
              <a:rPr lang="en-GB" smtClean="0"/>
              <a:t>‹#›</a:t>
            </a:fld>
            <a:endParaRPr lang="en-GB" dirty="0"/>
          </a:p>
        </p:txBody>
      </p:sp>
    </p:spTree>
    <p:extLst>
      <p:ext uri="{BB962C8B-B14F-4D97-AF65-F5344CB8AC3E}">
        <p14:creationId xmlns:p14="http://schemas.microsoft.com/office/powerpoint/2010/main" val="3950763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43BCB1-BDFA-46ED-BE21-1F8B36DDDAC3}" type="datetimeFigureOut">
              <a:rPr lang="en-GB" smtClean="0"/>
              <a:t>01/12/2020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8E2CDDC-7965-471C-B7A9-83C48FF92EE0}" type="slidenum">
              <a:rPr lang="en-GB" smtClean="0"/>
              <a:t>‹#›</a:t>
            </a:fld>
            <a:endParaRPr lang="en-GB" dirty="0"/>
          </a:p>
        </p:txBody>
      </p:sp>
    </p:spTree>
    <p:extLst>
      <p:ext uri="{BB962C8B-B14F-4D97-AF65-F5344CB8AC3E}">
        <p14:creationId xmlns:p14="http://schemas.microsoft.com/office/powerpoint/2010/main" val="72241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43BCB1-BDFA-46ED-BE21-1F8B36DDDAC3}" type="datetimeFigureOut">
              <a:rPr lang="en-GB" smtClean="0"/>
              <a:t>01/12/2020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8E2CDDC-7965-471C-B7A9-83C48FF92EE0}" type="slidenum">
              <a:rPr lang="en-GB" smtClean="0"/>
              <a:t>‹#›</a:t>
            </a:fld>
            <a:endParaRPr lang="en-GB" dirty="0"/>
          </a:p>
        </p:txBody>
      </p:sp>
    </p:spTree>
    <p:extLst>
      <p:ext uri="{BB962C8B-B14F-4D97-AF65-F5344CB8AC3E}">
        <p14:creationId xmlns:p14="http://schemas.microsoft.com/office/powerpoint/2010/main" val="2630036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43BCB1-BDFA-46ED-BE21-1F8B36DDDAC3}" type="datetimeFigureOut">
              <a:rPr lang="en-GB" smtClean="0"/>
              <a:t>01/12/2020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8E2CDDC-7965-471C-B7A9-83C48FF92EE0}" type="slidenum">
              <a:rPr lang="en-GB" smtClean="0"/>
              <a:t>‹#›</a:t>
            </a:fld>
            <a:endParaRPr lang="en-GB" dirty="0"/>
          </a:p>
        </p:txBody>
      </p:sp>
    </p:spTree>
    <p:extLst>
      <p:ext uri="{BB962C8B-B14F-4D97-AF65-F5344CB8AC3E}">
        <p14:creationId xmlns:p14="http://schemas.microsoft.com/office/powerpoint/2010/main" val="1036459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643BCB1-BDFA-46ED-BE21-1F8B36DDDAC3}" type="datetimeFigureOut">
              <a:rPr lang="en-GB" smtClean="0"/>
              <a:t>01/12/2020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8E2CDDC-7965-471C-B7A9-83C48FF92EE0}" type="slidenum">
              <a:rPr lang="en-GB" smtClean="0"/>
              <a:t>‹#›</a:t>
            </a:fld>
            <a:endParaRPr lang="en-GB" dirty="0"/>
          </a:p>
        </p:txBody>
      </p:sp>
    </p:spTree>
    <p:extLst>
      <p:ext uri="{BB962C8B-B14F-4D97-AF65-F5344CB8AC3E}">
        <p14:creationId xmlns:p14="http://schemas.microsoft.com/office/powerpoint/2010/main" val="819877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43BCB1-BDFA-46ED-BE21-1F8B36DDDAC3}" type="datetimeFigureOut">
              <a:rPr lang="en-GB" smtClean="0"/>
              <a:t>01/12/2020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8E2CDDC-7965-471C-B7A9-83C48FF92EE0}" type="slidenum">
              <a:rPr lang="en-GB" smtClean="0"/>
              <a:t>‹#›</a:t>
            </a:fld>
            <a:endParaRPr lang="en-GB" dirty="0"/>
          </a:p>
        </p:txBody>
      </p:sp>
    </p:spTree>
    <p:extLst>
      <p:ext uri="{BB962C8B-B14F-4D97-AF65-F5344CB8AC3E}">
        <p14:creationId xmlns:p14="http://schemas.microsoft.com/office/powerpoint/2010/main" val="2389767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643BCB1-BDFA-46ED-BE21-1F8B36DDDAC3}" type="datetimeFigureOut">
              <a:rPr lang="en-GB" smtClean="0"/>
              <a:t>01/12/2020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8E2CDDC-7965-471C-B7A9-83C48FF92EE0}" type="slidenum">
              <a:rPr lang="en-GB" smtClean="0"/>
              <a:t>‹#›</a:t>
            </a:fld>
            <a:endParaRPr lang="en-GB" dirty="0"/>
          </a:p>
        </p:txBody>
      </p:sp>
    </p:spTree>
    <p:extLst>
      <p:ext uri="{BB962C8B-B14F-4D97-AF65-F5344CB8AC3E}">
        <p14:creationId xmlns:p14="http://schemas.microsoft.com/office/powerpoint/2010/main" val="809690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643BCB1-BDFA-46ED-BE21-1F8B36DDDAC3}" type="datetimeFigureOut">
              <a:rPr lang="en-GB" smtClean="0"/>
              <a:t>01/12/2020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8E2CDDC-7965-471C-B7A9-83C48FF92EE0}" type="slidenum">
              <a:rPr lang="en-GB" smtClean="0"/>
              <a:t>‹#›</a:t>
            </a:fld>
            <a:endParaRPr lang="en-GB" dirty="0"/>
          </a:p>
        </p:txBody>
      </p:sp>
    </p:spTree>
    <p:extLst>
      <p:ext uri="{BB962C8B-B14F-4D97-AF65-F5344CB8AC3E}">
        <p14:creationId xmlns:p14="http://schemas.microsoft.com/office/powerpoint/2010/main" val="548712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43BCB1-BDFA-46ED-BE21-1F8B36DDDAC3}" type="datetimeFigureOut">
              <a:rPr lang="en-GB" smtClean="0"/>
              <a:t>01/12/2020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C8E2CDDC-7965-471C-B7A9-83C48FF92EE0}" type="slidenum">
              <a:rPr lang="en-GB" smtClean="0"/>
              <a:t>‹#›</a:t>
            </a:fld>
            <a:endParaRPr lang="en-GB" dirty="0"/>
          </a:p>
        </p:txBody>
      </p:sp>
    </p:spTree>
    <p:extLst>
      <p:ext uri="{BB962C8B-B14F-4D97-AF65-F5344CB8AC3E}">
        <p14:creationId xmlns:p14="http://schemas.microsoft.com/office/powerpoint/2010/main" val="242074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643BCB1-BDFA-46ED-BE21-1F8B36DDDAC3}" type="datetimeFigureOut">
              <a:rPr lang="en-GB" smtClean="0"/>
              <a:t>01/12/2020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8E2CDDC-7965-471C-B7A9-83C48FF92EE0}" type="slidenum">
              <a:rPr lang="en-GB" smtClean="0"/>
              <a:t>‹#›</a:t>
            </a:fld>
            <a:endParaRPr lang="en-GB" dirty="0"/>
          </a:p>
        </p:txBody>
      </p:sp>
    </p:spTree>
    <p:extLst>
      <p:ext uri="{BB962C8B-B14F-4D97-AF65-F5344CB8AC3E}">
        <p14:creationId xmlns:p14="http://schemas.microsoft.com/office/powerpoint/2010/main" val="1249793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643BCB1-BDFA-46ED-BE21-1F8B36DDDAC3}" type="datetimeFigureOut">
              <a:rPr lang="en-GB" smtClean="0"/>
              <a:t>01/12/2020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8E2CDDC-7965-471C-B7A9-83C48FF92EE0}" type="slidenum">
              <a:rPr lang="en-GB" smtClean="0"/>
              <a:t>‹#›</a:t>
            </a:fld>
            <a:endParaRPr lang="en-GB" dirty="0"/>
          </a:p>
        </p:txBody>
      </p:sp>
    </p:spTree>
    <p:extLst>
      <p:ext uri="{BB962C8B-B14F-4D97-AF65-F5344CB8AC3E}">
        <p14:creationId xmlns:p14="http://schemas.microsoft.com/office/powerpoint/2010/main" val="3793171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43BCB1-BDFA-46ED-BE21-1F8B36DDDAC3}" type="datetimeFigureOut">
              <a:rPr lang="en-GB" smtClean="0"/>
              <a:t>01/12/2020</a:t>
            </a:fld>
            <a:endParaRPr lang="en-GB" dirty="0"/>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E2CDDC-7965-471C-B7A9-83C48FF92EE0}" type="slidenum">
              <a:rPr lang="en-GB" smtClean="0"/>
              <a:t>‹#›</a:t>
            </a:fld>
            <a:endParaRPr lang="en-GB" dirty="0"/>
          </a:p>
        </p:txBody>
      </p:sp>
    </p:spTree>
    <p:extLst>
      <p:ext uri="{BB962C8B-B14F-4D97-AF65-F5344CB8AC3E}">
        <p14:creationId xmlns:p14="http://schemas.microsoft.com/office/powerpoint/2010/main" val="11155915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645994" y="2743199"/>
            <a:ext cx="8488904" cy="930983"/>
            <a:chOff x="645994" y="2486183"/>
            <a:chExt cx="8488904" cy="1188000"/>
          </a:xfrm>
        </p:grpSpPr>
        <p:sp>
          <p:nvSpPr>
            <p:cNvPr id="4" name="Arrow: Up-Down 3"/>
            <p:cNvSpPr/>
            <p:nvPr/>
          </p:nvSpPr>
          <p:spPr>
            <a:xfrm>
              <a:off x="2511184" y="2486183"/>
              <a:ext cx="300251" cy="1188000"/>
            </a:xfrm>
            <a:prstGeom prst="up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00"/>
            </a:p>
          </p:txBody>
        </p:sp>
        <p:sp>
          <p:nvSpPr>
            <p:cNvPr id="34" name="Arrow: Up-Down 33"/>
            <p:cNvSpPr/>
            <p:nvPr/>
          </p:nvSpPr>
          <p:spPr>
            <a:xfrm>
              <a:off x="4833578" y="2486183"/>
              <a:ext cx="300251" cy="1188000"/>
            </a:xfrm>
            <a:prstGeom prst="upDown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00"/>
            </a:p>
          </p:txBody>
        </p:sp>
        <p:sp>
          <p:nvSpPr>
            <p:cNvPr id="25" name="Arrow: Up-Down 24"/>
            <p:cNvSpPr/>
            <p:nvPr/>
          </p:nvSpPr>
          <p:spPr>
            <a:xfrm>
              <a:off x="645994" y="2486183"/>
              <a:ext cx="300251" cy="1188000"/>
            </a:xfrm>
            <a:prstGeom prst="upDown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00"/>
            </a:p>
          </p:txBody>
        </p:sp>
        <p:sp>
          <p:nvSpPr>
            <p:cNvPr id="50" name="Arrow: Up-Down 49"/>
            <p:cNvSpPr/>
            <p:nvPr/>
          </p:nvSpPr>
          <p:spPr>
            <a:xfrm>
              <a:off x="8834647" y="2486183"/>
              <a:ext cx="300251" cy="1188000"/>
            </a:xfrm>
            <a:prstGeom prst="upDown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00"/>
            </a:p>
          </p:txBody>
        </p:sp>
      </p:grpSp>
      <p:sp>
        <p:nvSpPr>
          <p:cNvPr id="15" name="TextBox 14"/>
          <p:cNvSpPr txBox="1"/>
          <p:nvPr/>
        </p:nvSpPr>
        <p:spPr>
          <a:xfrm>
            <a:off x="2435219" y="3832987"/>
            <a:ext cx="558358" cy="492443"/>
          </a:xfrm>
          <a:prstGeom prst="rect">
            <a:avLst/>
          </a:prstGeom>
          <a:noFill/>
        </p:spPr>
        <p:txBody>
          <a:bodyPr wrap="none" rtlCol="0">
            <a:spAutoFit/>
          </a:bodyPr>
          <a:lstStyle/>
          <a:p>
            <a:r>
              <a:rPr lang="en-GB" sz="2600" dirty="0"/>
              <a:t>TO</a:t>
            </a:r>
          </a:p>
        </p:txBody>
      </p:sp>
      <p:sp>
        <p:nvSpPr>
          <p:cNvPr id="17" name="TextBox 16"/>
          <p:cNvSpPr txBox="1"/>
          <p:nvPr/>
        </p:nvSpPr>
        <p:spPr>
          <a:xfrm>
            <a:off x="2226864" y="426390"/>
            <a:ext cx="896399" cy="492443"/>
          </a:xfrm>
          <a:prstGeom prst="rect">
            <a:avLst/>
          </a:prstGeom>
          <a:noFill/>
        </p:spPr>
        <p:txBody>
          <a:bodyPr wrap="none" rtlCol="0">
            <a:spAutoFit/>
          </a:bodyPr>
          <a:lstStyle/>
          <a:p>
            <a:r>
              <a:rPr lang="en-GB" sz="2600" dirty="0"/>
              <a:t>USER</a:t>
            </a:r>
          </a:p>
        </p:txBody>
      </p:sp>
      <p:sp>
        <p:nvSpPr>
          <p:cNvPr id="21" name="Arrow: Left-Right 20"/>
          <p:cNvSpPr/>
          <p:nvPr/>
        </p:nvSpPr>
        <p:spPr>
          <a:xfrm>
            <a:off x="1241944" y="3943772"/>
            <a:ext cx="1152000" cy="270872"/>
          </a:xfrm>
          <a:prstGeom prst="leftRightArrow">
            <a:avLst/>
          </a:prstGeom>
          <a:solidFill>
            <a:srgbClr val="66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00" dirty="0"/>
          </a:p>
        </p:txBody>
      </p:sp>
      <p:sp>
        <p:nvSpPr>
          <p:cNvPr id="26" name="TextBox 25"/>
          <p:cNvSpPr txBox="1"/>
          <p:nvPr/>
        </p:nvSpPr>
        <p:spPr>
          <a:xfrm>
            <a:off x="1672695" y="851320"/>
            <a:ext cx="2653120" cy="1923604"/>
          </a:xfrm>
          <a:prstGeom prst="rect">
            <a:avLst/>
          </a:prstGeom>
          <a:noFill/>
        </p:spPr>
        <p:txBody>
          <a:bodyPr wrap="square" rtlCol="0">
            <a:spAutoFit/>
          </a:bodyPr>
          <a:lstStyle/>
          <a:p>
            <a:pPr marL="273050" indent="-273050">
              <a:spcAft>
                <a:spcPts val="600"/>
              </a:spcAft>
              <a:buAutoNum type="arabicPeriod" startAt="3"/>
            </a:pPr>
            <a:r>
              <a:rPr lang="en-GB" sz="1300" dirty="0"/>
              <a:t>User accepts SO BCA.</a:t>
            </a:r>
          </a:p>
          <a:p>
            <a:pPr marL="273050" indent="-273050">
              <a:spcAft>
                <a:spcPts val="600"/>
              </a:spcAft>
              <a:buAutoNum type="arabicPeriod" startAt="3"/>
            </a:pPr>
            <a:r>
              <a:rPr lang="en-GB" sz="1300" dirty="0"/>
              <a:t>TO-User establish contestable construction agreement</a:t>
            </a:r>
          </a:p>
          <a:p>
            <a:pPr marL="273050" indent="-273050">
              <a:spcAft>
                <a:spcPts val="600"/>
              </a:spcAft>
              <a:buAutoNum type="arabicPeriod" startAt="3"/>
            </a:pPr>
            <a:r>
              <a:rPr lang="en-GB" sz="1300" dirty="0"/>
              <a:t>User proceeds to build assets for £10m</a:t>
            </a:r>
          </a:p>
          <a:p>
            <a:pPr marL="273050" indent="-273050">
              <a:spcAft>
                <a:spcPts val="600"/>
              </a:spcAft>
              <a:buAutoNum type="arabicPeriod" startAt="3"/>
            </a:pPr>
            <a:r>
              <a:rPr lang="en-GB" sz="1300" dirty="0">
                <a:solidFill>
                  <a:srgbClr val="FF0000"/>
                </a:solidFill>
              </a:rPr>
              <a:t>On completion, TO pays £10m to adopt asset</a:t>
            </a:r>
            <a:br>
              <a:rPr lang="en-GB" sz="1300" dirty="0">
                <a:solidFill>
                  <a:srgbClr val="FF0000"/>
                </a:solidFill>
              </a:rPr>
            </a:br>
            <a:r>
              <a:rPr lang="en-GB" sz="1300" b="1" dirty="0">
                <a:solidFill>
                  <a:srgbClr val="FF0000"/>
                </a:solidFill>
              </a:rPr>
              <a:t>INPUT VAT *</a:t>
            </a:r>
          </a:p>
        </p:txBody>
      </p:sp>
      <p:sp>
        <p:nvSpPr>
          <p:cNvPr id="28" name="TextBox 27"/>
          <p:cNvSpPr txBox="1"/>
          <p:nvPr/>
        </p:nvSpPr>
        <p:spPr>
          <a:xfrm>
            <a:off x="3002504" y="4546037"/>
            <a:ext cx="2343219" cy="1769715"/>
          </a:xfrm>
          <a:prstGeom prst="rect">
            <a:avLst/>
          </a:prstGeom>
          <a:noFill/>
        </p:spPr>
        <p:txBody>
          <a:bodyPr wrap="square" rtlCol="0">
            <a:spAutoFit/>
          </a:bodyPr>
          <a:lstStyle/>
          <a:p>
            <a:pPr marL="342900" indent="-342900">
              <a:spcAft>
                <a:spcPts val="600"/>
              </a:spcAft>
              <a:buAutoNum type="arabicPeriod" startAt="7"/>
            </a:pPr>
            <a:r>
              <a:rPr lang="en-GB" sz="1300" dirty="0"/>
              <a:t>TO contestable construction agreement costs and overheads £1m</a:t>
            </a:r>
            <a:br>
              <a:rPr lang="en-GB" sz="1300" dirty="0"/>
            </a:br>
            <a:r>
              <a:rPr lang="en-GB" sz="1300" dirty="0"/>
              <a:t>added to adoption payment to inform Gross Asset Value of £11m</a:t>
            </a:r>
          </a:p>
          <a:p>
            <a:pPr marL="342900" indent="-342900">
              <a:spcAft>
                <a:spcPts val="600"/>
              </a:spcAft>
              <a:buAutoNum type="arabicPeriod" startAt="7"/>
            </a:pPr>
            <a:r>
              <a:rPr lang="en-GB" sz="1300" dirty="0"/>
              <a:t>TOCO </a:t>
            </a:r>
            <a:br>
              <a:rPr lang="en-GB" sz="1300" dirty="0"/>
            </a:br>
            <a:r>
              <a:rPr lang="en-GB" sz="1300" dirty="0"/>
              <a:t>Gross Asset Value £11m</a:t>
            </a:r>
          </a:p>
        </p:txBody>
      </p:sp>
      <p:sp>
        <p:nvSpPr>
          <p:cNvPr id="30" name="TextBox 29"/>
          <p:cNvSpPr txBox="1"/>
          <p:nvPr/>
        </p:nvSpPr>
        <p:spPr>
          <a:xfrm>
            <a:off x="4271745" y="851320"/>
            <a:ext cx="1883391" cy="1292662"/>
          </a:xfrm>
          <a:prstGeom prst="rect">
            <a:avLst/>
          </a:prstGeom>
          <a:noFill/>
        </p:spPr>
        <p:txBody>
          <a:bodyPr wrap="square" rtlCol="0">
            <a:spAutoFit/>
          </a:bodyPr>
          <a:lstStyle/>
          <a:p>
            <a:pPr marL="273050" indent="-273050">
              <a:spcAft>
                <a:spcPts val="600"/>
              </a:spcAft>
            </a:pPr>
            <a:r>
              <a:rPr lang="en-GB" sz="1300" dirty="0">
                <a:solidFill>
                  <a:srgbClr val="FF0000"/>
                </a:solidFill>
              </a:rPr>
              <a:t>9.	User Pays 100% capital contribution</a:t>
            </a:r>
            <a:br>
              <a:rPr lang="en-GB" sz="1300" dirty="0">
                <a:solidFill>
                  <a:srgbClr val="FF0000"/>
                </a:solidFill>
              </a:rPr>
            </a:br>
            <a:r>
              <a:rPr lang="en-GB" sz="1300" dirty="0">
                <a:solidFill>
                  <a:srgbClr val="FF0000"/>
                </a:solidFill>
              </a:rPr>
              <a:t>of £11m+RoR through TOCO (£11.66m)</a:t>
            </a:r>
            <a:br>
              <a:rPr lang="en-GB" sz="1300" dirty="0">
                <a:solidFill>
                  <a:srgbClr val="FF0000"/>
                </a:solidFill>
              </a:rPr>
            </a:br>
            <a:r>
              <a:rPr lang="en-GB" sz="1300" b="1" dirty="0">
                <a:solidFill>
                  <a:srgbClr val="FF0000"/>
                </a:solidFill>
              </a:rPr>
              <a:t>OUTPUT VAT *</a:t>
            </a:r>
          </a:p>
        </p:txBody>
      </p:sp>
      <p:sp>
        <p:nvSpPr>
          <p:cNvPr id="31" name="TextBox 30"/>
          <p:cNvSpPr txBox="1"/>
          <p:nvPr/>
        </p:nvSpPr>
        <p:spPr>
          <a:xfrm>
            <a:off x="7055891" y="4546037"/>
            <a:ext cx="2347415" cy="1492716"/>
          </a:xfrm>
          <a:prstGeom prst="rect">
            <a:avLst/>
          </a:prstGeom>
          <a:noFill/>
        </p:spPr>
        <p:txBody>
          <a:bodyPr wrap="square" rtlCol="0">
            <a:spAutoFit/>
          </a:bodyPr>
          <a:lstStyle/>
          <a:p>
            <a:pPr marL="273050" indent="-273050">
              <a:spcAft>
                <a:spcPts val="600"/>
              </a:spcAft>
            </a:pPr>
            <a:r>
              <a:rPr lang="en-GB" sz="1300" dirty="0"/>
              <a:t>12.	TO site specific charges based on £0 Net Asset Value.  Charges based on indexed £11m GAV for site specific maintenance (SSM) and transmission running cost (TRC) factors only</a:t>
            </a:r>
          </a:p>
        </p:txBody>
      </p:sp>
      <p:sp>
        <p:nvSpPr>
          <p:cNvPr id="32" name="TextBox 31"/>
          <p:cNvSpPr txBox="1"/>
          <p:nvPr/>
        </p:nvSpPr>
        <p:spPr>
          <a:xfrm>
            <a:off x="1" y="15139"/>
            <a:ext cx="9905999" cy="523220"/>
          </a:xfrm>
          <a:prstGeom prst="rect">
            <a:avLst/>
          </a:prstGeom>
          <a:noFill/>
        </p:spPr>
        <p:txBody>
          <a:bodyPr wrap="square" rtlCol="0">
            <a:spAutoFit/>
          </a:bodyPr>
          <a:lstStyle/>
          <a:p>
            <a:pPr algn="ctr"/>
            <a:r>
              <a:rPr lang="en-GB" sz="2800" dirty="0"/>
              <a:t>Overview of Contestable Connection Asset Payments</a:t>
            </a:r>
          </a:p>
        </p:txBody>
      </p:sp>
      <p:sp>
        <p:nvSpPr>
          <p:cNvPr id="20" name="Rectangle 19"/>
          <p:cNvSpPr/>
          <p:nvPr/>
        </p:nvSpPr>
        <p:spPr>
          <a:xfrm>
            <a:off x="1584236" y="2992690"/>
            <a:ext cx="2296102" cy="432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1"/>
                </a:solidFill>
              </a:rPr>
              <a:t>CONTESTABLE</a:t>
            </a:r>
            <a:br>
              <a:rPr lang="en-GB" sz="1300" dirty="0">
                <a:solidFill>
                  <a:schemeClr val="tx1"/>
                </a:solidFill>
              </a:rPr>
            </a:br>
            <a:r>
              <a:rPr lang="en-GB" sz="1300" dirty="0">
                <a:solidFill>
                  <a:schemeClr val="tx1"/>
                </a:solidFill>
              </a:rPr>
              <a:t>CONSTRUCTION AGREEMENT</a:t>
            </a:r>
          </a:p>
        </p:txBody>
      </p:sp>
      <p:sp>
        <p:nvSpPr>
          <p:cNvPr id="18" name="Rectangle 17"/>
          <p:cNvSpPr/>
          <p:nvPr/>
        </p:nvSpPr>
        <p:spPr>
          <a:xfrm>
            <a:off x="1498702" y="3698958"/>
            <a:ext cx="612000" cy="760500"/>
          </a:xfrm>
          <a:prstGeom prst="rect">
            <a:avLst/>
          </a:prstGeom>
          <a:solidFill>
            <a:srgbClr val="66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1"/>
                </a:solidFill>
              </a:rPr>
              <a:t>STC</a:t>
            </a:r>
            <a:br>
              <a:rPr lang="en-GB" sz="1300" dirty="0">
                <a:solidFill>
                  <a:schemeClr val="tx1"/>
                </a:solidFill>
              </a:rPr>
            </a:br>
            <a:r>
              <a:rPr lang="en-GB" sz="1300" dirty="0">
                <a:solidFill>
                  <a:schemeClr val="tx1"/>
                </a:solidFill>
              </a:rPr>
              <a:t>TOCO</a:t>
            </a:r>
          </a:p>
        </p:txBody>
      </p:sp>
      <p:sp>
        <p:nvSpPr>
          <p:cNvPr id="16" name="TextBox 15"/>
          <p:cNvSpPr txBox="1"/>
          <p:nvPr/>
        </p:nvSpPr>
        <p:spPr>
          <a:xfrm>
            <a:off x="4341164" y="3832987"/>
            <a:ext cx="1144801" cy="492443"/>
          </a:xfrm>
          <a:prstGeom prst="rect">
            <a:avLst/>
          </a:prstGeom>
          <a:noFill/>
        </p:spPr>
        <p:txBody>
          <a:bodyPr wrap="none" rtlCol="0">
            <a:spAutoFit/>
          </a:bodyPr>
          <a:lstStyle/>
          <a:p>
            <a:r>
              <a:rPr lang="en-GB" sz="2600" dirty="0"/>
              <a:t>NGESO</a:t>
            </a:r>
          </a:p>
        </p:txBody>
      </p:sp>
      <p:sp>
        <p:nvSpPr>
          <p:cNvPr id="33" name="TextBox 32"/>
          <p:cNvSpPr txBox="1"/>
          <p:nvPr/>
        </p:nvSpPr>
        <p:spPr>
          <a:xfrm>
            <a:off x="4440076" y="426390"/>
            <a:ext cx="896399" cy="492443"/>
          </a:xfrm>
          <a:prstGeom prst="rect">
            <a:avLst/>
          </a:prstGeom>
          <a:noFill/>
        </p:spPr>
        <p:txBody>
          <a:bodyPr wrap="none" rtlCol="0">
            <a:spAutoFit/>
          </a:bodyPr>
          <a:lstStyle/>
          <a:p>
            <a:r>
              <a:rPr lang="en-GB" sz="2600" dirty="0"/>
              <a:t>USER</a:t>
            </a:r>
          </a:p>
        </p:txBody>
      </p:sp>
      <p:sp>
        <p:nvSpPr>
          <p:cNvPr id="19" name="Rectangle 18"/>
          <p:cNvSpPr/>
          <p:nvPr/>
        </p:nvSpPr>
        <p:spPr>
          <a:xfrm>
            <a:off x="4663734" y="2992690"/>
            <a:ext cx="612000" cy="43200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1"/>
                </a:solidFill>
              </a:rPr>
              <a:t>CUSC</a:t>
            </a:r>
            <a:br>
              <a:rPr lang="en-GB" sz="1300" dirty="0">
                <a:solidFill>
                  <a:schemeClr val="tx1"/>
                </a:solidFill>
              </a:rPr>
            </a:br>
            <a:r>
              <a:rPr lang="en-GB" sz="1300" dirty="0">
                <a:solidFill>
                  <a:schemeClr val="tx1"/>
                </a:solidFill>
              </a:rPr>
              <a:t>BCA</a:t>
            </a:r>
          </a:p>
        </p:txBody>
      </p:sp>
      <p:sp>
        <p:nvSpPr>
          <p:cNvPr id="36" name="TextBox 35"/>
          <p:cNvSpPr txBox="1"/>
          <p:nvPr/>
        </p:nvSpPr>
        <p:spPr>
          <a:xfrm>
            <a:off x="0" y="6365557"/>
            <a:ext cx="7929350" cy="492443"/>
          </a:xfrm>
          <a:prstGeom prst="rect">
            <a:avLst/>
          </a:prstGeom>
          <a:noFill/>
        </p:spPr>
        <p:txBody>
          <a:bodyPr wrap="square" rtlCol="0">
            <a:spAutoFit/>
          </a:bodyPr>
          <a:lstStyle/>
          <a:p>
            <a:pPr marL="144463" indent="-144463"/>
            <a:r>
              <a:rPr lang="en-GB" sz="1300" dirty="0"/>
              <a:t>* The procurement of assets at full value as Input VAT and the related capital contribution as Output VAT</a:t>
            </a:r>
            <a:br>
              <a:rPr lang="en-GB" sz="1300" dirty="0"/>
            </a:br>
            <a:r>
              <a:rPr lang="en-GB" sz="1300" dirty="0"/>
              <a:t>have to be transacted as gross amounts for HMRC tax purposes.</a:t>
            </a:r>
          </a:p>
        </p:txBody>
      </p:sp>
      <p:sp>
        <p:nvSpPr>
          <p:cNvPr id="23" name="TextBox 22"/>
          <p:cNvSpPr txBox="1"/>
          <p:nvPr/>
        </p:nvSpPr>
        <p:spPr>
          <a:xfrm>
            <a:off x="153580" y="3832987"/>
            <a:ext cx="1144801" cy="492443"/>
          </a:xfrm>
          <a:prstGeom prst="rect">
            <a:avLst/>
          </a:prstGeom>
          <a:noFill/>
        </p:spPr>
        <p:txBody>
          <a:bodyPr wrap="none" rtlCol="0">
            <a:spAutoFit/>
          </a:bodyPr>
          <a:lstStyle/>
          <a:p>
            <a:r>
              <a:rPr lang="en-GB" sz="2600" dirty="0"/>
              <a:t>NGESO</a:t>
            </a:r>
          </a:p>
        </p:txBody>
      </p:sp>
      <p:sp>
        <p:nvSpPr>
          <p:cNvPr id="24" name="TextBox 23"/>
          <p:cNvSpPr txBox="1"/>
          <p:nvPr/>
        </p:nvSpPr>
        <p:spPr>
          <a:xfrm>
            <a:off x="252492" y="426390"/>
            <a:ext cx="896399" cy="492443"/>
          </a:xfrm>
          <a:prstGeom prst="rect">
            <a:avLst/>
          </a:prstGeom>
          <a:noFill/>
        </p:spPr>
        <p:txBody>
          <a:bodyPr wrap="none" rtlCol="0">
            <a:spAutoFit/>
          </a:bodyPr>
          <a:lstStyle/>
          <a:p>
            <a:r>
              <a:rPr lang="en-GB" sz="2600" dirty="0"/>
              <a:t>USER</a:t>
            </a:r>
          </a:p>
        </p:txBody>
      </p:sp>
      <p:sp>
        <p:nvSpPr>
          <p:cNvPr id="35" name="Rectangle 34"/>
          <p:cNvSpPr/>
          <p:nvPr/>
        </p:nvSpPr>
        <p:spPr>
          <a:xfrm>
            <a:off x="491322" y="2992690"/>
            <a:ext cx="612000" cy="432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1"/>
                </a:solidFill>
              </a:rPr>
              <a:t>CUSC</a:t>
            </a:r>
            <a:br>
              <a:rPr lang="en-GB" sz="1300" dirty="0">
                <a:solidFill>
                  <a:schemeClr val="tx1"/>
                </a:solidFill>
              </a:rPr>
            </a:br>
            <a:r>
              <a:rPr lang="en-GB" sz="1300" dirty="0">
                <a:solidFill>
                  <a:schemeClr val="tx1"/>
                </a:solidFill>
              </a:rPr>
              <a:t>BCA</a:t>
            </a:r>
          </a:p>
        </p:txBody>
      </p:sp>
      <p:sp>
        <p:nvSpPr>
          <p:cNvPr id="38" name="Arrow: Left-Right 37"/>
          <p:cNvSpPr/>
          <p:nvPr/>
        </p:nvSpPr>
        <p:spPr>
          <a:xfrm>
            <a:off x="3127607" y="3943772"/>
            <a:ext cx="1152000" cy="270872"/>
          </a:xfrm>
          <a:prstGeom prst="leftRightArrow">
            <a:avLst/>
          </a:prstGeom>
          <a:solidFill>
            <a:srgbClr val="66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00" dirty="0"/>
          </a:p>
        </p:txBody>
      </p:sp>
      <p:sp>
        <p:nvSpPr>
          <p:cNvPr id="39" name="Rectangle 38"/>
          <p:cNvSpPr/>
          <p:nvPr/>
        </p:nvSpPr>
        <p:spPr>
          <a:xfrm>
            <a:off x="3398013" y="3698958"/>
            <a:ext cx="612000" cy="760500"/>
          </a:xfrm>
          <a:prstGeom prst="rect">
            <a:avLst/>
          </a:prstGeom>
          <a:solidFill>
            <a:srgbClr val="66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1"/>
                </a:solidFill>
              </a:rPr>
              <a:t>STC</a:t>
            </a:r>
            <a:br>
              <a:rPr lang="en-GB" sz="1300" dirty="0">
                <a:solidFill>
                  <a:schemeClr val="tx1"/>
                </a:solidFill>
              </a:rPr>
            </a:br>
            <a:r>
              <a:rPr lang="en-GB" sz="1300" dirty="0">
                <a:solidFill>
                  <a:schemeClr val="tx1"/>
                </a:solidFill>
              </a:rPr>
              <a:t>TOCO</a:t>
            </a:r>
          </a:p>
        </p:txBody>
      </p:sp>
      <p:sp>
        <p:nvSpPr>
          <p:cNvPr id="40" name="TextBox 39"/>
          <p:cNvSpPr txBox="1"/>
          <p:nvPr/>
        </p:nvSpPr>
        <p:spPr>
          <a:xfrm>
            <a:off x="6627358" y="3832987"/>
            <a:ext cx="558358" cy="492443"/>
          </a:xfrm>
          <a:prstGeom prst="rect">
            <a:avLst/>
          </a:prstGeom>
          <a:noFill/>
        </p:spPr>
        <p:txBody>
          <a:bodyPr wrap="none" rtlCol="0">
            <a:spAutoFit/>
          </a:bodyPr>
          <a:lstStyle/>
          <a:p>
            <a:r>
              <a:rPr lang="en-GB" sz="2600" dirty="0"/>
              <a:t>TO</a:t>
            </a:r>
          </a:p>
        </p:txBody>
      </p:sp>
      <p:sp>
        <p:nvSpPr>
          <p:cNvPr id="41" name="Arrow: Left-Right 40"/>
          <p:cNvSpPr/>
          <p:nvPr/>
        </p:nvSpPr>
        <p:spPr>
          <a:xfrm>
            <a:off x="5450000" y="3943772"/>
            <a:ext cx="1116000" cy="270872"/>
          </a:xfrm>
          <a:prstGeom prst="leftRightArrow">
            <a:avLst/>
          </a:prstGeom>
          <a:solidFill>
            <a:srgbClr val="66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00" dirty="0"/>
          </a:p>
        </p:txBody>
      </p:sp>
      <p:sp>
        <p:nvSpPr>
          <p:cNvPr id="42" name="Rectangle 41"/>
          <p:cNvSpPr/>
          <p:nvPr/>
        </p:nvSpPr>
        <p:spPr>
          <a:xfrm>
            <a:off x="5693110" y="3698958"/>
            <a:ext cx="612000" cy="760500"/>
          </a:xfrm>
          <a:prstGeom prst="rect">
            <a:avLst/>
          </a:prstGeom>
          <a:solidFill>
            <a:srgbClr val="66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1"/>
                </a:solidFill>
              </a:rPr>
              <a:t>STC</a:t>
            </a:r>
            <a:br>
              <a:rPr lang="en-GB" sz="1300" dirty="0">
                <a:solidFill>
                  <a:schemeClr val="tx1"/>
                </a:solidFill>
              </a:rPr>
            </a:br>
            <a:r>
              <a:rPr lang="en-GB" sz="1300" dirty="0">
                <a:solidFill>
                  <a:schemeClr val="tx1"/>
                </a:solidFill>
              </a:rPr>
              <a:t>TOCO</a:t>
            </a:r>
          </a:p>
        </p:txBody>
      </p:sp>
      <p:sp>
        <p:nvSpPr>
          <p:cNvPr id="43" name="TextBox 42"/>
          <p:cNvSpPr txBox="1"/>
          <p:nvPr/>
        </p:nvSpPr>
        <p:spPr>
          <a:xfrm>
            <a:off x="5297606" y="4546037"/>
            <a:ext cx="1799230" cy="1169551"/>
          </a:xfrm>
          <a:prstGeom prst="rect">
            <a:avLst/>
          </a:prstGeom>
          <a:noFill/>
        </p:spPr>
        <p:txBody>
          <a:bodyPr wrap="square" rtlCol="0">
            <a:spAutoFit/>
          </a:bodyPr>
          <a:lstStyle/>
          <a:p>
            <a:pPr marL="273050" indent="-273050">
              <a:spcAft>
                <a:spcPts val="600"/>
              </a:spcAft>
            </a:pPr>
            <a:r>
              <a:rPr lang="en-GB" sz="1300" dirty="0"/>
              <a:t>10.	NGESO Pays 100% capital contribution</a:t>
            </a:r>
            <a:br>
              <a:rPr lang="en-GB" sz="1300" dirty="0"/>
            </a:br>
            <a:r>
              <a:rPr lang="en-GB" sz="1300" dirty="0"/>
              <a:t>through to </a:t>
            </a:r>
            <a:r>
              <a:rPr lang="en-GB" sz="1300" dirty="0" err="1"/>
              <a:t>TO</a:t>
            </a:r>
            <a:r>
              <a:rPr lang="en-GB" sz="1300" dirty="0"/>
              <a:t>.</a:t>
            </a:r>
          </a:p>
          <a:p>
            <a:pPr marL="273050" indent="-273050">
              <a:spcAft>
                <a:spcPts val="600"/>
              </a:spcAft>
            </a:pPr>
            <a:r>
              <a:rPr lang="en-GB" sz="1300" dirty="0"/>
              <a:t>11.	Net Asset Value reduced to £0.</a:t>
            </a:r>
          </a:p>
        </p:txBody>
      </p:sp>
      <p:sp>
        <p:nvSpPr>
          <p:cNvPr id="44" name="Arrow: Left-Right 43"/>
          <p:cNvSpPr/>
          <p:nvPr/>
        </p:nvSpPr>
        <p:spPr>
          <a:xfrm>
            <a:off x="7199188" y="3943772"/>
            <a:ext cx="1116000" cy="270872"/>
          </a:xfrm>
          <a:prstGeom prst="leftRightArrow">
            <a:avLst/>
          </a:prstGeom>
          <a:solidFill>
            <a:srgbClr val="66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00" dirty="0"/>
          </a:p>
        </p:txBody>
      </p:sp>
      <p:sp>
        <p:nvSpPr>
          <p:cNvPr id="45" name="Rectangle 44"/>
          <p:cNvSpPr/>
          <p:nvPr/>
        </p:nvSpPr>
        <p:spPr>
          <a:xfrm>
            <a:off x="7442298" y="3698958"/>
            <a:ext cx="612000" cy="760500"/>
          </a:xfrm>
          <a:prstGeom prst="rect">
            <a:avLst/>
          </a:prstGeom>
          <a:solidFill>
            <a:srgbClr val="66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1"/>
                </a:solidFill>
              </a:rPr>
              <a:t>STC</a:t>
            </a:r>
            <a:br>
              <a:rPr lang="en-GB" sz="1300" dirty="0">
                <a:solidFill>
                  <a:schemeClr val="tx1"/>
                </a:solidFill>
              </a:rPr>
            </a:br>
            <a:r>
              <a:rPr lang="en-GB" sz="1300" dirty="0">
                <a:solidFill>
                  <a:schemeClr val="tx1"/>
                </a:solidFill>
              </a:rPr>
              <a:t>TOCO</a:t>
            </a:r>
          </a:p>
        </p:txBody>
      </p:sp>
      <p:sp>
        <p:nvSpPr>
          <p:cNvPr id="48" name="TextBox 47"/>
          <p:cNvSpPr txBox="1"/>
          <p:nvPr/>
        </p:nvSpPr>
        <p:spPr>
          <a:xfrm>
            <a:off x="8342233" y="3832987"/>
            <a:ext cx="1144801" cy="492443"/>
          </a:xfrm>
          <a:prstGeom prst="rect">
            <a:avLst/>
          </a:prstGeom>
          <a:noFill/>
        </p:spPr>
        <p:txBody>
          <a:bodyPr wrap="none" rtlCol="0">
            <a:spAutoFit/>
          </a:bodyPr>
          <a:lstStyle/>
          <a:p>
            <a:r>
              <a:rPr lang="en-GB" sz="2600" dirty="0"/>
              <a:t>NGESO</a:t>
            </a:r>
          </a:p>
        </p:txBody>
      </p:sp>
      <p:sp>
        <p:nvSpPr>
          <p:cNvPr id="49" name="TextBox 48"/>
          <p:cNvSpPr txBox="1"/>
          <p:nvPr/>
        </p:nvSpPr>
        <p:spPr>
          <a:xfrm>
            <a:off x="8441145" y="426390"/>
            <a:ext cx="896399" cy="492443"/>
          </a:xfrm>
          <a:prstGeom prst="rect">
            <a:avLst/>
          </a:prstGeom>
          <a:noFill/>
        </p:spPr>
        <p:txBody>
          <a:bodyPr wrap="none" rtlCol="0">
            <a:spAutoFit/>
          </a:bodyPr>
          <a:lstStyle/>
          <a:p>
            <a:r>
              <a:rPr lang="en-GB" sz="2600" dirty="0"/>
              <a:t>USER</a:t>
            </a:r>
          </a:p>
        </p:txBody>
      </p:sp>
      <p:sp>
        <p:nvSpPr>
          <p:cNvPr id="51" name="Rectangle 50"/>
          <p:cNvSpPr/>
          <p:nvPr/>
        </p:nvSpPr>
        <p:spPr>
          <a:xfrm>
            <a:off x="8664803" y="2992690"/>
            <a:ext cx="612000" cy="43200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1"/>
                </a:solidFill>
              </a:rPr>
              <a:t>CUSC</a:t>
            </a:r>
            <a:br>
              <a:rPr lang="en-GB" sz="1300" dirty="0">
                <a:solidFill>
                  <a:schemeClr val="tx1"/>
                </a:solidFill>
              </a:rPr>
            </a:br>
            <a:r>
              <a:rPr lang="en-GB" sz="1300" dirty="0">
                <a:solidFill>
                  <a:schemeClr val="tx1"/>
                </a:solidFill>
              </a:rPr>
              <a:t>BCA</a:t>
            </a:r>
          </a:p>
        </p:txBody>
      </p:sp>
      <p:sp>
        <p:nvSpPr>
          <p:cNvPr id="52" name="TextBox 51"/>
          <p:cNvSpPr txBox="1"/>
          <p:nvPr/>
        </p:nvSpPr>
        <p:spPr>
          <a:xfrm>
            <a:off x="119128" y="851320"/>
            <a:ext cx="1404871" cy="1092607"/>
          </a:xfrm>
          <a:prstGeom prst="rect">
            <a:avLst/>
          </a:prstGeom>
          <a:noFill/>
        </p:spPr>
        <p:txBody>
          <a:bodyPr wrap="square" rtlCol="0">
            <a:spAutoFit/>
          </a:bodyPr>
          <a:lstStyle/>
          <a:p>
            <a:pPr marL="273050" indent="-273050">
              <a:spcAft>
                <a:spcPts val="600"/>
              </a:spcAft>
            </a:pPr>
            <a:r>
              <a:rPr lang="en-GB" sz="1300" dirty="0"/>
              <a:t>1.	Applies for connection, asking for contestable construction</a:t>
            </a:r>
          </a:p>
        </p:txBody>
      </p:sp>
      <p:sp>
        <p:nvSpPr>
          <p:cNvPr id="53" name="TextBox 52"/>
          <p:cNvSpPr txBox="1"/>
          <p:nvPr/>
        </p:nvSpPr>
        <p:spPr>
          <a:xfrm>
            <a:off x="1144985" y="4546037"/>
            <a:ext cx="1926461" cy="1492716"/>
          </a:xfrm>
          <a:prstGeom prst="rect">
            <a:avLst/>
          </a:prstGeom>
          <a:noFill/>
        </p:spPr>
        <p:txBody>
          <a:bodyPr wrap="square" rtlCol="0">
            <a:spAutoFit/>
          </a:bodyPr>
          <a:lstStyle/>
          <a:p>
            <a:pPr marL="273050" indent="-273050">
              <a:spcAft>
                <a:spcPts val="600"/>
              </a:spcAft>
            </a:pPr>
            <a:r>
              <a:rPr lang="en-GB" sz="1300" dirty="0"/>
              <a:t>2.	TO – NGESO Agreement established including indicative ‘all-in’ asset values of planned adoptable connection assets</a:t>
            </a:r>
          </a:p>
        </p:txBody>
      </p:sp>
      <p:sp>
        <p:nvSpPr>
          <p:cNvPr id="54" name="TextBox 53"/>
          <p:cNvSpPr txBox="1"/>
          <p:nvPr/>
        </p:nvSpPr>
        <p:spPr>
          <a:xfrm>
            <a:off x="7820167" y="851320"/>
            <a:ext cx="2085833" cy="1092607"/>
          </a:xfrm>
          <a:prstGeom prst="rect">
            <a:avLst/>
          </a:prstGeom>
          <a:noFill/>
        </p:spPr>
        <p:txBody>
          <a:bodyPr wrap="square" rtlCol="0">
            <a:spAutoFit/>
          </a:bodyPr>
          <a:lstStyle/>
          <a:p>
            <a:pPr marL="342900" indent="-342900">
              <a:spcAft>
                <a:spcPts val="600"/>
              </a:spcAft>
              <a:buAutoNum type="arabicPeriod" startAt="13"/>
            </a:pPr>
            <a:r>
              <a:rPr lang="en-GB" sz="1300" dirty="0"/>
              <a:t>User pays Connection charges based on indexed £11m GAV </a:t>
            </a:r>
            <a:br>
              <a:rPr lang="en-GB" sz="1300" dirty="0"/>
            </a:br>
            <a:r>
              <a:rPr lang="en-GB" sz="1300" dirty="0"/>
              <a:t>(£0 NAV) for SSM and TRC charges only</a:t>
            </a:r>
          </a:p>
        </p:txBody>
      </p:sp>
    </p:spTree>
    <p:extLst>
      <p:ext uri="{BB962C8B-B14F-4D97-AF65-F5344CB8AC3E}">
        <p14:creationId xmlns:p14="http://schemas.microsoft.com/office/powerpoint/2010/main" val="1587376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06983119"/>
              </p:ext>
            </p:extLst>
          </p:nvPr>
        </p:nvGraphicFramePr>
        <p:xfrm>
          <a:off x="228482" y="177837"/>
          <a:ext cx="9612000" cy="4023360"/>
        </p:xfrm>
        <a:graphic>
          <a:graphicData uri="http://schemas.openxmlformats.org/drawingml/2006/table">
            <a:tbl>
              <a:tblPr firstRow="1" bandRow="1">
                <a:tableStyleId>{5C22544A-7EE6-4342-B048-85BDC9FD1C3A}</a:tableStyleId>
              </a:tblPr>
              <a:tblGrid>
                <a:gridCol w="4644000">
                  <a:extLst>
                    <a:ext uri="{9D8B030D-6E8A-4147-A177-3AD203B41FA5}">
                      <a16:colId xmlns:a16="http://schemas.microsoft.com/office/drawing/2014/main" val="2230111590"/>
                    </a:ext>
                  </a:extLst>
                </a:gridCol>
                <a:gridCol w="828000">
                  <a:extLst>
                    <a:ext uri="{9D8B030D-6E8A-4147-A177-3AD203B41FA5}">
                      <a16:colId xmlns:a16="http://schemas.microsoft.com/office/drawing/2014/main" val="2567272508"/>
                    </a:ext>
                  </a:extLst>
                </a:gridCol>
                <a:gridCol w="828000">
                  <a:extLst>
                    <a:ext uri="{9D8B030D-6E8A-4147-A177-3AD203B41FA5}">
                      <a16:colId xmlns:a16="http://schemas.microsoft.com/office/drawing/2014/main" val="764570460"/>
                    </a:ext>
                  </a:extLst>
                </a:gridCol>
                <a:gridCol w="828000">
                  <a:extLst>
                    <a:ext uri="{9D8B030D-6E8A-4147-A177-3AD203B41FA5}">
                      <a16:colId xmlns:a16="http://schemas.microsoft.com/office/drawing/2014/main" val="302438302"/>
                    </a:ext>
                  </a:extLst>
                </a:gridCol>
                <a:gridCol w="828000">
                  <a:extLst>
                    <a:ext uri="{9D8B030D-6E8A-4147-A177-3AD203B41FA5}">
                      <a16:colId xmlns:a16="http://schemas.microsoft.com/office/drawing/2014/main" val="1783055491"/>
                    </a:ext>
                  </a:extLst>
                </a:gridCol>
                <a:gridCol w="828000">
                  <a:extLst>
                    <a:ext uri="{9D8B030D-6E8A-4147-A177-3AD203B41FA5}">
                      <a16:colId xmlns:a16="http://schemas.microsoft.com/office/drawing/2014/main" val="3026585724"/>
                    </a:ext>
                  </a:extLst>
                </a:gridCol>
                <a:gridCol w="828000">
                  <a:extLst>
                    <a:ext uri="{9D8B030D-6E8A-4147-A177-3AD203B41FA5}">
                      <a16:colId xmlns:a16="http://schemas.microsoft.com/office/drawing/2014/main" val="4182536563"/>
                    </a:ext>
                  </a:extLst>
                </a:gridCol>
              </a:tblGrid>
              <a:tr h="0">
                <a:tc>
                  <a:txBody>
                    <a:bodyPr/>
                    <a:lstStyle/>
                    <a:p>
                      <a:r>
                        <a:rPr lang="en-GB" sz="1200" dirty="0"/>
                        <a:t>Steps from Flow Diagram</a:t>
                      </a:r>
                    </a:p>
                  </a:txBody>
                  <a:tcPr>
                    <a:lnR w="12700" cap="flat" cmpd="sng" algn="ctr">
                      <a:solidFill>
                        <a:schemeClr val="tx1"/>
                      </a:solidFill>
                      <a:prstDash val="solid"/>
                      <a:round/>
                      <a:headEnd type="none" w="med" len="med"/>
                      <a:tailEnd type="none" w="med" len="med"/>
                    </a:lnR>
                    <a:solidFill>
                      <a:srgbClr val="4472C4"/>
                    </a:solidFill>
                  </a:tcPr>
                </a:tc>
                <a:tc gridSpan="2">
                  <a:txBody>
                    <a:bodyPr/>
                    <a:lstStyle/>
                    <a:p>
                      <a:pPr algn="ctr"/>
                      <a:r>
                        <a:rPr lang="en-GB" sz="1200" dirty="0"/>
                        <a:t>TO</a:t>
                      </a:r>
                      <a:r>
                        <a:rPr lang="en-GB" sz="1200" baseline="0" dirty="0"/>
                        <a:t> - User</a:t>
                      </a:r>
                      <a:br>
                        <a:rPr lang="en-GB" sz="1200" dirty="0"/>
                      </a:br>
                      <a:r>
                        <a:rPr lang="en-GB" sz="1200" dirty="0"/>
                        <a:t>Contestable Construction</a:t>
                      </a:r>
                      <a:r>
                        <a:rPr lang="en-GB" sz="1200" baseline="0" dirty="0"/>
                        <a:t> Agreement</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2">
                  <a:txBody>
                    <a:bodyPr/>
                    <a:lstStyle/>
                    <a:p>
                      <a:pPr algn="ctr"/>
                      <a:r>
                        <a:rPr lang="en-GB" sz="1200" dirty="0"/>
                        <a:t>NGESO - User</a:t>
                      </a:r>
                      <a:br>
                        <a:rPr lang="en-GB" sz="1200" dirty="0"/>
                      </a:br>
                      <a:r>
                        <a:rPr lang="en-GB" sz="1200" dirty="0"/>
                        <a:t>BCA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pPr algn="ct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2">
                  <a:txBody>
                    <a:bodyPr/>
                    <a:lstStyle/>
                    <a:p>
                      <a:pPr algn="ctr"/>
                      <a:r>
                        <a:rPr lang="en-GB" sz="1200" dirty="0"/>
                        <a:t>NGESO-TO </a:t>
                      </a:r>
                      <a:br>
                        <a:rPr lang="en-GB" sz="1200" dirty="0"/>
                      </a:br>
                      <a:r>
                        <a:rPr lang="en-GB" sz="1200" dirty="0"/>
                        <a:t>TO Construction</a:t>
                      </a:r>
                      <a:r>
                        <a:rPr lang="en-GB" sz="1200" baseline="0" dirty="0"/>
                        <a:t> Offer</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GB" sz="12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3043464"/>
                  </a:ext>
                </a:extLst>
              </a:tr>
              <a:tr h="0">
                <a:tc>
                  <a:txBody>
                    <a:bodyPr/>
                    <a:lstStyle/>
                    <a:p>
                      <a:endParaRPr lang="en-GB" sz="1200" dirty="0">
                        <a:solidFill>
                          <a:schemeClr val="bg1"/>
                        </a:solidFill>
                      </a:endParaRPr>
                    </a:p>
                  </a:txBody>
                  <a:tcPr>
                    <a:lnR w="12700" cap="flat" cmpd="sng" algn="ctr">
                      <a:solidFill>
                        <a:schemeClr val="tx1"/>
                      </a:solidFill>
                      <a:prstDash val="solid"/>
                      <a:round/>
                      <a:headEnd type="none" w="med" len="med"/>
                      <a:tailEnd type="none" w="med" len="med"/>
                    </a:lnR>
                    <a:solidFill>
                      <a:srgbClr val="4472C4"/>
                    </a:solidFill>
                  </a:tcPr>
                </a:tc>
                <a:tc>
                  <a:txBody>
                    <a:bodyPr/>
                    <a:lstStyle/>
                    <a:p>
                      <a:pPr algn="ctr"/>
                      <a:r>
                        <a:rPr lang="en-GB" sz="1200" dirty="0">
                          <a:solidFill>
                            <a:schemeClr val="bg1"/>
                          </a:solidFill>
                        </a:rPr>
                        <a:t>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4472C4"/>
                    </a:solidFill>
                  </a:tcPr>
                </a:tc>
                <a:tc>
                  <a:txBody>
                    <a:bodyPr/>
                    <a:lstStyle/>
                    <a:p>
                      <a:pPr algn="ctr"/>
                      <a:r>
                        <a:rPr lang="en-GB" sz="1200" dirty="0">
                          <a:solidFill>
                            <a:schemeClr val="bg1"/>
                          </a:solidFill>
                        </a:rPr>
                        <a:t>User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4472C4"/>
                    </a:solidFill>
                  </a:tcPr>
                </a:tc>
                <a:tc>
                  <a:txBody>
                    <a:bodyPr/>
                    <a:lstStyle/>
                    <a:p>
                      <a:pPr algn="ctr"/>
                      <a:r>
                        <a:rPr lang="en-GB" sz="1200" dirty="0">
                          <a:solidFill>
                            <a:schemeClr val="bg1"/>
                          </a:solidFill>
                        </a:rPr>
                        <a:t>User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4472C4"/>
                    </a:solidFill>
                  </a:tcPr>
                </a:tc>
                <a:tc>
                  <a:txBody>
                    <a:bodyPr/>
                    <a:lstStyle/>
                    <a:p>
                      <a:pPr algn="ctr"/>
                      <a:r>
                        <a:rPr lang="en-GB" sz="1200" dirty="0">
                          <a:solidFill>
                            <a:schemeClr val="bg1"/>
                          </a:solidFill>
                        </a:rPr>
                        <a:t>NGESO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4472C4"/>
                    </a:solidFill>
                  </a:tcPr>
                </a:tc>
                <a:tc>
                  <a:txBody>
                    <a:bodyPr/>
                    <a:lstStyle/>
                    <a:p>
                      <a:pPr algn="ctr"/>
                      <a:r>
                        <a:rPr lang="en-GB" sz="1200" dirty="0">
                          <a:solidFill>
                            <a:schemeClr val="bg1"/>
                          </a:solidFill>
                        </a:rPr>
                        <a:t>NGESO</a:t>
                      </a:r>
                    </a:p>
                  </a:txBody>
                  <a:tcPr>
                    <a:lnL w="12700" cap="flat" cmpd="sng" algn="ctr">
                      <a:solidFill>
                        <a:schemeClr val="tx1"/>
                      </a:solidFill>
                      <a:prstDash val="solid"/>
                      <a:round/>
                      <a:headEnd type="none" w="med" len="med"/>
                      <a:tailEnd type="none" w="med" len="med"/>
                    </a:lnL>
                    <a:solidFill>
                      <a:srgbClr val="4472C4"/>
                    </a:solidFill>
                  </a:tcPr>
                </a:tc>
                <a:tc>
                  <a:txBody>
                    <a:bodyPr/>
                    <a:lstStyle/>
                    <a:p>
                      <a:pPr algn="ctr"/>
                      <a:r>
                        <a:rPr lang="en-GB" sz="1200" dirty="0">
                          <a:solidFill>
                            <a:schemeClr val="bg1"/>
                          </a:solidFill>
                        </a:rPr>
                        <a:t>TO</a:t>
                      </a:r>
                    </a:p>
                  </a:txBody>
                  <a:tcPr>
                    <a:lnR w="12700" cap="flat" cmpd="sng" algn="ctr">
                      <a:solidFill>
                        <a:schemeClr val="tx1"/>
                      </a:solidFill>
                      <a:prstDash val="solid"/>
                      <a:round/>
                      <a:headEnd type="none" w="med" len="med"/>
                      <a:tailEnd type="none" w="med" len="med"/>
                    </a:lnR>
                    <a:solidFill>
                      <a:srgbClr val="4472C4"/>
                    </a:solidFill>
                  </a:tcPr>
                </a:tc>
                <a:extLst>
                  <a:ext uri="{0D108BD9-81ED-4DB2-BD59-A6C34878D82A}">
                    <a16:rowId xmlns:a16="http://schemas.microsoft.com/office/drawing/2014/main" val="2881142761"/>
                  </a:ext>
                </a:extLst>
              </a:tr>
              <a:tr h="0">
                <a:tc>
                  <a:txBody>
                    <a:bodyPr/>
                    <a:lstStyle/>
                    <a:p>
                      <a:pPr marL="273050" indent="-273050"/>
                      <a:r>
                        <a:rPr lang="en-GB" sz="1200" dirty="0"/>
                        <a:t>5. 	User</a:t>
                      </a:r>
                      <a:r>
                        <a:rPr lang="en-GB" sz="1200" baseline="0" dirty="0"/>
                        <a:t> Builds Asset under a bilateral TO-User contestable construction agreement</a:t>
                      </a:r>
                      <a:endParaRPr lang="en-GB" sz="1200" dirty="0"/>
                    </a:p>
                  </a:txBody>
                  <a:tcPr>
                    <a:lnR w="12700" cap="flat" cmpd="sng" algn="ctr">
                      <a:solidFill>
                        <a:schemeClr val="tx1"/>
                      </a:solidFill>
                      <a:prstDash val="solid"/>
                      <a:round/>
                      <a:headEnd type="none" w="med" len="med"/>
                      <a:tailEnd type="none" w="med" len="med"/>
                    </a:lnR>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r>
                        <a:rPr lang="en-GB" sz="1200" dirty="0"/>
                        <a:t>£10m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FF00"/>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algn="r"/>
                      <a:endParaRPr lang="en-GB" sz="1200" dirty="0"/>
                    </a:p>
                  </a:txBody>
                  <a:tcPr>
                    <a:lnR w="12700" cap="flat" cmpd="sng" algn="ctr">
                      <a:solidFill>
                        <a:schemeClr val="tx1"/>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val="2770590846"/>
                  </a:ext>
                </a:extLst>
              </a:tr>
              <a:tr h="0">
                <a:tc>
                  <a:txBody>
                    <a:bodyPr/>
                    <a:lstStyle/>
                    <a:p>
                      <a:pPr marL="273050" indent="-273050" algn="l" defTabSz="914400" rtl="0" eaLnBrk="1" latinLnBrk="0" hangingPunct="1"/>
                      <a:r>
                        <a:rPr lang="en-GB" sz="1200" kern="1200" dirty="0">
                          <a:solidFill>
                            <a:srgbClr val="FF0000"/>
                          </a:solidFill>
                          <a:latin typeface="+mn-lt"/>
                          <a:ea typeface="+mn-ea"/>
                          <a:cs typeface="+mn-cs"/>
                        </a:rPr>
                        <a:t>6. 	TO Adopts Asset under contestable construction agreement</a:t>
                      </a:r>
                      <a:br>
                        <a:rPr lang="en-GB" sz="1200" kern="1200" dirty="0">
                          <a:solidFill>
                            <a:srgbClr val="FF0000"/>
                          </a:solidFill>
                          <a:latin typeface="+mn-lt"/>
                          <a:ea typeface="+mn-ea"/>
                          <a:cs typeface="+mn-cs"/>
                        </a:rPr>
                      </a:br>
                      <a:r>
                        <a:rPr lang="en-GB" sz="1200" kern="1200" dirty="0">
                          <a:solidFill>
                            <a:srgbClr val="FF0000"/>
                          </a:solidFill>
                          <a:latin typeface="+mn-lt"/>
                          <a:ea typeface="+mn-ea"/>
                          <a:cs typeface="+mn-cs"/>
                        </a:rPr>
                        <a:t>This is actioned with </a:t>
                      </a:r>
                      <a:r>
                        <a:rPr lang="en-GB" sz="1200" b="1" u="sng" kern="1200" dirty="0">
                          <a:solidFill>
                            <a:srgbClr val="FF0000"/>
                          </a:solidFill>
                          <a:latin typeface="+mn-lt"/>
                          <a:ea typeface="+mn-ea"/>
                          <a:cs typeface="+mn-cs"/>
                        </a:rPr>
                        <a:t>INPUT VAT</a:t>
                      </a:r>
                      <a:r>
                        <a:rPr lang="en-GB" sz="1200" b="1" u="none" kern="1200" dirty="0">
                          <a:solidFill>
                            <a:srgbClr val="FF0000"/>
                          </a:solidFill>
                          <a:latin typeface="+mn-lt"/>
                          <a:ea typeface="+mn-ea"/>
                          <a:cs typeface="+mn-cs"/>
                        </a:rPr>
                        <a:t> </a:t>
                      </a:r>
                      <a:r>
                        <a:rPr lang="en-GB" sz="1200" kern="1200" dirty="0">
                          <a:solidFill>
                            <a:srgbClr val="FF0000"/>
                          </a:solidFill>
                          <a:latin typeface="+mn-lt"/>
                          <a:ea typeface="+mn-ea"/>
                          <a:cs typeface="+mn-cs"/>
                        </a:rPr>
                        <a:t>as procurement of goods</a:t>
                      </a:r>
                    </a:p>
                  </a:txBody>
                  <a:tcPr>
                    <a:lnR w="12700" cap="flat" cmpd="sng" algn="ctr">
                      <a:solidFill>
                        <a:schemeClr val="tx1"/>
                      </a:solidFill>
                      <a:prstDash val="solid"/>
                      <a:round/>
                      <a:headEnd type="none" w="med" len="med"/>
                      <a:tailEnd type="none" w="med" len="med"/>
                    </a:lnR>
                  </a:tcPr>
                </a:tc>
                <a:tc>
                  <a:txBody>
                    <a:bodyPr/>
                    <a:lstStyle/>
                    <a:p>
                      <a:pPr algn="r"/>
                      <a:r>
                        <a:rPr lang="en-GB" sz="1200" dirty="0"/>
                        <a:t>£10m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FF00"/>
                    </a:solidFill>
                  </a:tcPr>
                </a:tc>
                <a:tc>
                  <a:txBody>
                    <a:bodyPr/>
                    <a:lstStyle/>
                    <a:p>
                      <a:pPr algn="r"/>
                      <a:r>
                        <a:rPr lang="en-GB" sz="1200" dirty="0"/>
                        <a:t>(£10m)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FF00"/>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algn="r"/>
                      <a:endParaRPr lang="en-GB" sz="1200" dirty="0"/>
                    </a:p>
                  </a:txBody>
                  <a:tcPr>
                    <a:lnR w="12700" cap="flat" cmpd="sng" algn="ctr">
                      <a:solidFill>
                        <a:schemeClr val="tx1"/>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val="1535947397"/>
                  </a:ext>
                </a:extLst>
              </a:tr>
              <a:tr h="0">
                <a:tc>
                  <a:txBody>
                    <a:bodyPr/>
                    <a:lstStyle/>
                    <a:p>
                      <a:pPr marL="273050" indent="-273050" algn="l" defTabSz="914400" rtl="0" eaLnBrk="1" latinLnBrk="0" hangingPunct="1"/>
                      <a:r>
                        <a:rPr lang="en-GB" sz="1200" kern="1200" dirty="0">
                          <a:solidFill>
                            <a:schemeClr val="dk1"/>
                          </a:solidFill>
                          <a:latin typeface="+mn-lt"/>
                          <a:ea typeface="+mn-ea"/>
                          <a:cs typeface="+mn-cs"/>
                        </a:rPr>
                        <a:t>7. 	TO includes Contestable Contract TO costs and overheads to inform Gross Asset Value of adopted Connection Assets in TOCO</a:t>
                      </a:r>
                    </a:p>
                  </a:txBody>
                  <a:tcPr>
                    <a:lnR w="12700" cap="flat" cmpd="sng" algn="ctr">
                      <a:solidFill>
                        <a:schemeClr val="tx1"/>
                      </a:solidFill>
                      <a:prstDash val="solid"/>
                      <a:round/>
                      <a:headEnd type="none" w="med" len="med"/>
                      <a:tailEnd type="none" w="med" len="med"/>
                    </a:lnR>
                  </a:tcPr>
                </a:tc>
                <a:tc>
                  <a:txBody>
                    <a:bodyPr/>
                    <a:lstStyle/>
                    <a:p>
                      <a:pPr algn="r"/>
                      <a:r>
                        <a:rPr lang="en-GB" sz="1200" dirty="0"/>
                        <a:t>£1m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FF00"/>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a:t>£1m</a:t>
                      </a:r>
                    </a:p>
                    <a:p>
                      <a:pPr algn="r"/>
                      <a:endParaRPr lang="en-GB" sz="1200" dirty="0"/>
                    </a:p>
                  </a:txBody>
                  <a:tcPr>
                    <a:lnR w="12700" cap="flat" cmpd="sng" algn="ctr">
                      <a:solidFill>
                        <a:schemeClr val="tx1"/>
                      </a:solidFill>
                      <a:prstDash val="solid"/>
                      <a:round/>
                      <a:headEnd type="none" w="med" len="med"/>
                      <a:tailEnd type="none" w="med" len="med"/>
                    </a:lnR>
                    <a:solidFill>
                      <a:srgbClr val="66FF66"/>
                    </a:solidFill>
                  </a:tcPr>
                </a:tc>
                <a:extLst>
                  <a:ext uri="{0D108BD9-81ED-4DB2-BD59-A6C34878D82A}">
                    <a16:rowId xmlns:a16="http://schemas.microsoft.com/office/drawing/2014/main" val="540408713"/>
                  </a:ext>
                </a:extLst>
              </a:tr>
              <a:tr h="0">
                <a:tc>
                  <a:txBody>
                    <a:bodyPr/>
                    <a:lstStyle/>
                    <a:p>
                      <a:pPr marL="273050" indent="-273050" algn="l" defTabSz="914400" rtl="0" eaLnBrk="1" latinLnBrk="0" hangingPunct="1"/>
                      <a:r>
                        <a:rPr lang="en-GB" sz="1200" kern="1200" dirty="0">
                          <a:solidFill>
                            <a:schemeClr val="dk1"/>
                          </a:solidFill>
                          <a:latin typeface="+mn-lt"/>
                          <a:ea typeface="+mn-ea"/>
                          <a:cs typeface="+mn-cs"/>
                        </a:rPr>
                        <a:t>8. 	TO Formalises Gross Asset Value and advises NGESO as part of charge setting / charge notification in TOCO</a:t>
                      </a:r>
                    </a:p>
                  </a:txBody>
                  <a:tcPr>
                    <a:lnR w="12700" cap="flat" cmpd="sng" algn="ctr">
                      <a:solidFill>
                        <a:schemeClr val="tx1"/>
                      </a:solidFill>
                      <a:prstDash val="solid"/>
                      <a:round/>
                      <a:headEnd type="none" w="med" len="med"/>
                      <a:tailEnd type="none" w="med" len="med"/>
                    </a:lnR>
                  </a:tcPr>
                </a:tc>
                <a:tc>
                  <a:txBody>
                    <a:bodyPr/>
                    <a:lstStyle/>
                    <a:p>
                      <a:pPr algn="r"/>
                      <a:r>
                        <a:rPr lang="en-GB" sz="1200" dirty="0"/>
                        <a:t>£11m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FF00"/>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a:t>£11m</a:t>
                      </a:r>
                    </a:p>
                    <a:p>
                      <a:pPr algn="r"/>
                      <a:endParaRPr lang="en-GB" sz="1200" dirty="0"/>
                    </a:p>
                  </a:txBody>
                  <a:tcPr>
                    <a:lnR w="12700" cap="flat" cmpd="sng" algn="ctr">
                      <a:solidFill>
                        <a:schemeClr val="tx1"/>
                      </a:solidFill>
                      <a:prstDash val="solid"/>
                      <a:round/>
                      <a:headEnd type="none" w="med" len="med"/>
                      <a:tailEnd type="none" w="med" len="med"/>
                    </a:lnR>
                    <a:solidFill>
                      <a:srgbClr val="66FF66"/>
                    </a:solidFill>
                  </a:tcPr>
                </a:tc>
                <a:extLst>
                  <a:ext uri="{0D108BD9-81ED-4DB2-BD59-A6C34878D82A}">
                    <a16:rowId xmlns:a16="http://schemas.microsoft.com/office/drawing/2014/main" val="1851917480"/>
                  </a:ext>
                </a:extLst>
              </a:tr>
              <a:tr h="0">
                <a:tc>
                  <a:txBody>
                    <a:bodyPr/>
                    <a:lstStyle/>
                    <a:p>
                      <a:pPr marL="228600" indent="-228600" algn="l" defTabSz="914400" rtl="0" eaLnBrk="1" latinLnBrk="0" hangingPunct="1">
                        <a:buAutoNum type="arabicPeriod" startAt="9"/>
                      </a:pPr>
                      <a:r>
                        <a:rPr lang="en-GB" sz="1200" kern="1200" dirty="0">
                          <a:solidFill>
                            <a:srgbClr val="FF0000"/>
                          </a:solidFill>
                          <a:latin typeface="+mn-lt"/>
                          <a:ea typeface="+mn-ea"/>
                          <a:cs typeface="+mn-cs"/>
                        </a:rPr>
                        <a:t>NGESO seeks 100% capital contribution plus CUSC 6% rate of return from User, in line CUSC</a:t>
                      </a:r>
                      <a:r>
                        <a:rPr lang="en-GB" sz="1200" kern="1200" baseline="0" dirty="0">
                          <a:solidFill>
                            <a:srgbClr val="FF0000"/>
                          </a:solidFill>
                          <a:latin typeface="+mn-lt"/>
                          <a:ea typeface="+mn-ea"/>
                          <a:cs typeface="+mn-cs"/>
                        </a:rPr>
                        <a:t> 14.3.10, per</a:t>
                      </a:r>
                      <a:r>
                        <a:rPr lang="en-GB" sz="1200" kern="1200" dirty="0">
                          <a:solidFill>
                            <a:srgbClr val="FF0000"/>
                          </a:solidFill>
                          <a:latin typeface="+mn-lt"/>
                          <a:ea typeface="+mn-ea"/>
                          <a:cs typeface="+mn-cs"/>
                        </a:rPr>
                        <a:t> scheduled capital contributions payment in BCA (backing off TOCO schedule)</a:t>
                      </a:r>
                      <a:br>
                        <a:rPr lang="en-GB" sz="1200" kern="1200" dirty="0">
                          <a:solidFill>
                            <a:srgbClr val="FF0000"/>
                          </a:solidFill>
                          <a:latin typeface="+mn-lt"/>
                          <a:ea typeface="+mn-ea"/>
                          <a:cs typeface="+mn-cs"/>
                        </a:rPr>
                      </a:br>
                      <a:r>
                        <a:rPr lang="en-GB" sz="1200" kern="1200" dirty="0">
                          <a:solidFill>
                            <a:srgbClr val="FF0000"/>
                          </a:solidFill>
                          <a:latin typeface="+mn-lt"/>
                          <a:ea typeface="+mn-ea"/>
                          <a:cs typeface="+mn-cs"/>
                        </a:rPr>
                        <a:t>This is actioned with </a:t>
                      </a:r>
                      <a:r>
                        <a:rPr lang="en-GB" sz="1200" b="1" u="sng" kern="1200" dirty="0">
                          <a:solidFill>
                            <a:srgbClr val="FF0000"/>
                          </a:solidFill>
                          <a:latin typeface="+mn-lt"/>
                          <a:ea typeface="+mn-ea"/>
                          <a:cs typeface="+mn-cs"/>
                        </a:rPr>
                        <a:t>OUTPUT VAT</a:t>
                      </a:r>
                      <a:r>
                        <a:rPr lang="en-GB" sz="1200" b="1" u="none" kern="1200" dirty="0">
                          <a:solidFill>
                            <a:srgbClr val="FF0000"/>
                          </a:solidFill>
                          <a:latin typeface="+mn-lt"/>
                          <a:ea typeface="+mn-ea"/>
                          <a:cs typeface="+mn-cs"/>
                        </a:rPr>
                        <a:t> </a:t>
                      </a:r>
                      <a:r>
                        <a:rPr lang="en-GB" sz="1200" b="0" kern="1200" dirty="0">
                          <a:solidFill>
                            <a:srgbClr val="FF0000"/>
                          </a:solidFill>
                          <a:latin typeface="+mn-lt"/>
                          <a:ea typeface="+mn-ea"/>
                          <a:cs typeface="+mn-cs"/>
                        </a:rPr>
                        <a:t>by</a:t>
                      </a:r>
                      <a:r>
                        <a:rPr lang="en-GB" sz="1200" b="0" kern="1200" baseline="0" dirty="0">
                          <a:solidFill>
                            <a:srgbClr val="FF0000"/>
                          </a:solidFill>
                          <a:latin typeface="+mn-lt"/>
                          <a:ea typeface="+mn-ea"/>
                          <a:cs typeface="+mn-cs"/>
                        </a:rPr>
                        <a:t> NGESO </a:t>
                      </a:r>
                      <a:r>
                        <a:rPr lang="en-GB" sz="1200" kern="1200" dirty="0">
                          <a:solidFill>
                            <a:srgbClr val="FF0000"/>
                          </a:solidFill>
                          <a:latin typeface="+mn-lt"/>
                          <a:ea typeface="+mn-ea"/>
                          <a:cs typeface="+mn-cs"/>
                        </a:rPr>
                        <a:t>as sale of services</a:t>
                      </a:r>
                    </a:p>
                  </a:txBody>
                  <a:tcPr>
                    <a:lnR w="12700" cap="flat" cmpd="sng" algn="ctr">
                      <a:solidFill>
                        <a:schemeClr val="tx1"/>
                      </a:solidFill>
                      <a:prstDash val="solid"/>
                      <a:round/>
                      <a:headEnd type="none" w="med" len="med"/>
                      <a:tailEnd type="none" w="med" len="med"/>
                    </a:ln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lumMod val="85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1200" dirty="0"/>
                        <a:t>£11.66m</a:t>
                      </a:r>
                    </a:p>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c>
                  <a:txBody>
                    <a:bodyPr/>
                    <a:lstStyle/>
                    <a:p>
                      <a:pPr algn="r"/>
                      <a:r>
                        <a:rPr lang="en-GB" sz="1200" dirty="0"/>
                        <a:t>(£11.66m)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FFC000"/>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algn="r"/>
                      <a:endParaRPr lang="en-GB" sz="1200" dirty="0"/>
                    </a:p>
                  </a:txBody>
                  <a:tcPr>
                    <a:lnR w="12700" cap="flat" cmpd="sng" algn="ctr">
                      <a:solidFill>
                        <a:schemeClr val="tx1"/>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val="1769767768"/>
                  </a:ext>
                </a:extLst>
              </a:tr>
              <a:tr h="0">
                <a:tc>
                  <a:txBody>
                    <a:bodyPr/>
                    <a:lstStyle/>
                    <a:p>
                      <a:pPr marL="273050" indent="-273050" algn="l" defTabSz="914400" rtl="0" eaLnBrk="1" latinLnBrk="0" hangingPunct="1"/>
                      <a:r>
                        <a:rPr lang="en-GB" sz="1200" kern="1200" dirty="0">
                          <a:solidFill>
                            <a:schemeClr val="dk1"/>
                          </a:solidFill>
                          <a:latin typeface="+mn-lt"/>
                          <a:ea typeface="+mn-ea"/>
                          <a:cs typeface="+mn-cs"/>
                        </a:rPr>
                        <a:t>10.	TO seeks 100% capital contribution plus rate of return from NGESO</a:t>
                      </a:r>
                    </a:p>
                  </a:txBody>
                  <a:tcPr>
                    <a:lnR w="12700" cap="flat" cmpd="sng" algn="ctr">
                      <a:solidFill>
                        <a:schemeClr val="tx1"/>
                      </a:solidFill>
                      <a:prstDash val="solid"/>
                      <a:round/>
                      <a:headEnd type="none" w="med" len="med"/>
                      <a:tailEnd type="none" w="med" len="med"/>
                    </a:ln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lang="en-GB" sz="1200" dirty="0"/>
                        <a:t>£11.66m</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66FF66"/>
                    </a:solidFill>
                  </a:tcPr>
                </a:tc>
                <a:tc>
                  <a:txBody>
                    <a:bodyPr/>
                    <a:lstStyle/>
                    <a:p>
                      <a:pPr algn="r"/>
                      <a:r>
                        <a:rPr lang="en-GB" sz="1200" dirty="0"/>
                        <a:t>(£11.66m)</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66FF66"/>
                    </a:solidFill>
                  </a:tcPr>
                </a:tc>
                <a:extLst>
                  <a:ext uri="{0D108BD9-81ED-4DB2-BD59-A6C34878D82A}">
                    <a16:rowId xmlns:a16="http://schemas.microsoft.com/office/drawing/2014/main" val="335433270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12175128"/>
              </p:ext>
            </p:extLst>
          </p:nvPr>
        </p:nvGraphicFramePr>
        <p:xfrm>
          <a:off x="217111" y="4504141"/>
          <a:ext cx="9612000" cy="2194560"/>
        </p:xfrm>
        <a:graphic>
          <a:graphicData uri="http://schemas.openxmlformats.org/drawingml/2006/table">
            <a:tbl>
              <a:tblPr firstRow="1" bandRow="1">
                <a:tableStyleId>{5C22544A-7EE6-4342-B048-85BDC9FD1C3A}</a:tableStyleId>
              </a:tblPr>
              <a:tblGrid>
                <a:gridCol w="4644000">
                  <a:extLst>
                    <a:ext uri="{9D8B030D-6E8A-4147-A177-3AD203B41FA5}">
                      <a16:colId xmlns:a16="http://schemas.microsoft.com/office/drawing/2014/main" val="2230111590"/>
                    </a:ext>
                  </a:extLst>
                </a:gridCol>
                <a:gridCol w="1476000">
                  <a:extLst>
                    <a:ext uri="{9D8B030D-6E8A-4147-A177-3AD203B41FA5}">
                      <a16:colId xmlns:a16="http://schemas.microsoft.com/office/drawing/2014/main" val="3634546968"/>
                    </a:ext>
                  </a:extLst>
                </a:gridCol>
                <a:gridCol w="3492000">
                  <a:extLst>
                    <a:ext uri="{9D8B030D-6E8A-4147-A177-3AD203B41FA5}">
                      <a16:colId xmlns:a16="http://schemas.microsoft.com/office/drawing/2014/main" val="764570460"/>
                    </a:ext>
                  </a:extLst>
                </a:gridCol>
              </a:tblGrid>
              <a:tr h="252000">
                <a:tc>
                  <a:txBody>
                    <a:bodyPr/>
                    <a:lstStyle/>
                    <a:p>
                      <a:r>
                        <a:rPr lang="en-GB" sz="1200" dirty="0"/>
                        <a:t>Cost</a:t>
                      </a:r>
                      <a:r>
                        <a:rPr lang="en-GB" sz="1200" baseline="0" dirty="0"/>
                        <a:t> and Charge component summary</a:t>
                      </a:r>
                      <a:endParaRPr lang="en-GB" sz="1200" dirty="0"/>
                    </a:p>
                  </a:txBody>
                  <a:tcPr/>
                </a:tc>
                <a:tc>
                  <a:txBody>
                    <a:bodyPr/>
                    <a:lstStyle/>
                    <a:p>
                      <a:endParaRPr lang="en-GB" sz="1200" dirty="0"/>
                    </a:p>
                  </a:txBody>
                  <a:tcPr/>
                </a:tc>
                <a:tc>
                  <a:txBody>
                    <a:bodyPr/>
                    <a:lstStyle/>
                    <a:p>
                      <a:r>
                        <a:rPr lang="en-GB" sz="1200" dirty="0"/>
                        <a:t>User</a:t>
                      </a:r>
                    </a:p>
                  </a:txBody>
                  <a:tcPr/>
                </a:tc>
                <a:extLst>
                  <a:ext uri="{0D108BD9-81ED-4DB2-BD59-A6C34878D82A}">
                    <a16:rowId xmlns:a16="http://schemas.microsoft.com/office/drawing/2014/main" val="183043464"/>
                  </a:ext>
                </a:extLst>
              </a:tr>
              <a:tr h="252000">
                <a:tc>
                  <a:txBody>
                    <a:bodyPr/>
                    <a:lstStyle/>
                    <a:p>
                      <a:r>
                        <a:rPr lang="en-GB" sz="1200" dirty="0">
                          <a:solidFill>
                            <a:srgbClr val="FF0000"/>
                          </a:solidFill>
                        </a:rPr>
                        <a:t>TO Adoption payment under </a:t>
                      </a:r>
                      <a:r>
                        <a:rPr lang="en-GB" sz="1200" dirty="0" err="1">
                          <a:solidFill>
                            <a:srgbClr val="FF0000"/>
                          </a:solidFill>
                        </a:rPr>
                        <a:t>constestable</a:t>
                      </a:r>
                      <a:r>
                        <a:rPr lang="en-GB" sz="1200" baseline="0" dirty="0">
                          <a:solidFill>
                            <a:srgbClr val="FF0000"/>
                          </a:solidFill>
                        </a:rPr>
                        <a:t> construction agreement</a:t>
                      </a:r>
                      <a:endParaRPr lang="en-GB" sz="1200" dirty="0">
                        <a:solidFill>
                          <a:srgbClr val="FF0000"/>
                        </a:solidFill>
                      </a:endParaRPr>
                    </a:p>
                  </a:txBody>
                  <a:tcPr/>
                </a:tc>
                <a:tc>
                  <a:txBody>
                    <a:bodyPr/>
                    <a:lstStyle/>
                    <a:p>
                      <a:r>
                        <a:rPr lang="en-GB" sz="1200" dirty="0">
                          <a:solidFill>
                            <a:srgbClr val="FF0000"/>
                          </a:solidFill>
                        </a:rPr>
                        <a:t>Cost</a:t>
                      </a:r>
                    </a:p>
                  </a:txBody>
                  <a:tcPr/>
                </a:tc>
                <a:tc>
                  <a:txBody>
                    <a:bodyPr/>
                    <a:lstStyle/>
                    <a:p>
                      <a:r>
                        <a:rPr lang="en-GB" sz="1200" dirty="0">
                          <a:solidFill>
                            <a:srgbClr val="FF0000"/>
                          </a:solidFill>
                        </a:rPr>
                        <a:t>£10m</a:t>
                      </a:r>
                    </a:p>
                  </a:txBody>
                  <a:tcPr/>
                </a:tc>
                <a:extLst>
                  <a:ext uri="{0D108BD9-81ED-4DB2-BD59-A6C34878D82A}">
                    <a16:rowId xmlns:a16="http://schemas.microsoft.com/office/drawing/2014/main" val="2770590846"/>
                  </a:ext>
                </a:extLst>
              </a:tr>
              <a:tr h="252000">
                <a:tc>
                  <a:txBody>
                    <a:bodyPr/>
                    <a:lstStyle/>
                    <a:p>
                      <a:pPr marL="0" algn="l" defTabSz="914400" rtl="0" eaLnBrk="1" latinLnBrk="0" hangingPunct="1"/>
                      <a:r>
                        <a:rPr lang="en-GB" sz="1200" kern="1200" dirty="0">
                          <a:solidFill>
                            <a:schemeClr val="dk1"/>
                          </a:solidFill>
                          <a:latin typeface="+mn-lt"/>
                          <a:ea typeface="+mn-ea"/>
                          <a:cs typeface="+mn-cs"/>
                        </a:rPr>
                        <a:t>TO contestable</a:t>
                      </a:r>
                      <a:r>
                        <a:rPr lang="en-GB" sz="1200" kern="1200" baseline="0" dirty="0">
                          <a:solidFill>
                            <a:schemeClr val="dk1"/>
                          </a:solidFill>
                          <a:latin typeface="+mn-lt"/>
                          <a:ea typeface="+mn-ea"/>
                          <a:cs typeface="+mn-cs"/>
                        </a:rPr>
                        <a:t> construction agreement </a:t>
                      </a:r>
                      <a:r>
                        <a:rPr lang="en-GB" sz="1200" kern="1200" dirty="0">
                          <a:solidFill>
                            <a:schemeClr val="dk1"/>
                          </a:solidFill>
                          <a:latin typeface="+mn-lt"/>
                          <a:ea typeface="+mn-ea"/>
                          <a:cs typeface="+mn-cs"/>
                        </a:rPr>
                        <a:t>PM costs and overheads</a:t>
                      </a:r>
                    </a:p>
                  </a:txBody>
                  <a:tcPr/>
                </a:tc>
                <a:tc>
                  <a:txBody>
                    <a:bodyPr/>
                    <a:lstStyle/>
                    <a:p>
                      <a:pPr marL="0" algn="l" defTabSz="914400" rtl="0" eaLnBrk="1" latinLnBrk="0" hangingPunct="1"/>
                      <a:r>
                        <a:rPr lang="en-GB" sz="1200" dirty="0">
                          <a:solidFill>
                            <a:schemeClr val="tx1"/>
                          </a:solidFill>
                        </a:rPr>
                        <a:t>Cost</a:t>
                      </a:r>
                      <a:endParaRPr lang="en-GB" sz="1200" kern="1200" dirty="0">
                        <a:solidFill>
                          <a:schemeClr val="tx1"/>
                        </a:solidFill>
                        <a:latin typeface="+mn-lt"/>
                        <a:ea typeface="+mn-ea"/>
                        <a:cs typeface="+mn-cs"/>
                      </a:endParaRPr>
                    </a:p>
                  </a:txBody>
                  <a:tcPr/>
                </a:tc>
                <a:tc>
                  <a:txBody>
                    <a:bodyPr/>
                    <a:lstStyle/>
                    <a:p>
                      <a:pPr marL="0" algn="l" defTabSz="914400" rtl="0" eaLnBrk="1" latinLnBrk="0" hangingPunct="1"/>
                      <a:r>
                        <a:rPr lang="en-GB" sz="1200" kern="1200" dirty="0">
                          <a:solidFill>
                            <a:schemeClr val="dk1"/>
                          </a:solidFill>
                          <a:latin typeface="+mn-lt"/>
                          <a:ea typeface="+mn-ea"/>
                          <a:cs typeface="+mn-cs"/>
                        </a:rPr>
                        <a:t>£1m</a:t>
                      </a:r>
                    </a:p>
                  </a:txBody>
                  <a:tcPr/>
                </a:tc>
                <a:extLst>
                  <a:ext uri="{0D108BD9-81ED-4DB2-BD59-A6C34878D82A}">
                    <a16:rowId xmlns:a16="http://schemas.microsoft.com/office/drawing/2014/main" val="3385624188"/>
                  </a:ext>
                </a:extLst>
              </a:tr>
              <a:tr h="252000">
                <a:tc>
                  <a:txBody>
                    <a:bodyPr/>
                    <a:lstStyle/>
                    <a:p>
                      <a:r>
                        <a:rPr lang="en-GB" sz="1200" dirty="0"/>
                        <a:t>TO Gross Asset Value</a:t>
                      </a:r>
                    </a:p>
                  </a:txBody>
                  <a:tcPr/>
                </a:tc>
                <a:tc>
                  <a:txBody>
                    <a:bodyPr/>
                    <a:lstStyle/>
                    <a:p>
                      <a:r>
                        <a:rPr lang="en-GB" sz="1200" dirty="0">
                          <a:solidFill>
                            <a:schemeClr val="tx1"/>
                          </a:solidFill>
                        </a:rPr>
                        <a:t>Asset</a:t>
                      </a:r>
                    </a:p>
                  </a:txBody>
                  <a:tcPr/>
                </a:tc>
                <a:tc>
                  <a:txBody>
                    <a:bodyPr/>
                    <a:lstStyle/>
                    <a:p>
                      <a:r>
                        <a:rPr lang="en-GB" sz="1200" dirty="0"/>
                        <a:t>£11m</a:t>
                      </a:r>
                    </a:p>
                  </a:txBody>
                  <a:tcPr/>
                </a:tc>
                <a:extLst>
                  <a:ext uri="{0D108BD9-81ED-4DB2-BD59-A6C34878D82A}">
                    <a16:rowId xmlns:a16="http://schemas.microsoft.com/office/drawing/2014/main" val="3835432586"/>
                  </a:ext>
                </a:extLst>
              </a:tr>
              <a:tr h="252000">
                <a:tc>
                  <a:txBody>
                    <a:bodyPr/>
                    <a:lstStyle/>
                    <a:p>
                      <a:r>
                        <a:rPr lang="en-GB" sz="1200" dirty="0"/>
                        <a:t>Rate of Return</a:t>
                      </a:r>
                    </a:p>
                  </a:txBody>
                  <a:tcPr/>
                </a:tc>
                <a:tc>
                  <a:txBody>
                    <a:bodyPr/>
                    <a:lstStyle/>
                    <a:p>
                      <a:r>
                        <a:rPr lang="en-GB" sz="1200" dirty="0">
                          <a:solidFill>
                            <a:schemeClr val="tx1"/>
                          </a:solidFill>
                        </a:rPr>
                        <a:t>Return</a:t>
                      </a:r>
                    </a:p>
                  </a:txBody>
                  <a:tcPr/>
                </a:tc>
                <a:tc>
                  <a:txBody>
                    <a:bodyPr/>
                    <a:lstStyle/>
                    <a:p>
                      <a:r>
                        <a:rPr lang="en-GB" sz="1200" dirty="0"/>
                        <a:t>£0.66m</a:t>
                      </a:r>
                    </a:p>
                  </a:txBody>
                  <a:tcPr/>
                </a:tc>
                <a:extLst>
                  <a:ext uri="{0D108BD9-81ED-4DB2-BD59-A6C34878D82A}">
                    <a16:rowId xmlns:a16="http://schemas.microsoft.com/office/drawing/2014/main" val="3619590948"/>
                  </a:ext>
                </a:extLst>
              </a:tr>
              <a:tr h="252000">
                <a:tc>
                  <a:txBody>
                    <a:bodyPr/>
                    <a:lstStyle/>
                    <a:p>
                      <a:r>
                        <a:rPr lang="en-GB" sz="1200" dirty="0">
                          <a:solidFill>
                            <a:srgbClr val="FF0000"/>
                          </a:solidFill>
                        </a:rPr>
                        <a:t>User Capital Contribution under CUSC</a:t>
                      </a:r>
                      <a:r>
                        <a:rPr lang="en-GB" sz="1200" baseline="0" dirty="0">
                          <a:solidFill>
                            <a:srgbClr val="FF0000"/>
                          </a:solidFill>
                        </a:rPr>
                        <a:t> BCA</a:t>
                      </a:r>
                      <a:endParaRPr lang="en-GB" sz="1200" dirty="0">
                        <a:solidFill>
                          <a:srgbClr val="FF0000"/>
                        </a:solidFill>
                      </a:endParaRPr>
                    </a:p>
                  </a:txBody>
                  <a:tcPr/>
                </a:tc>
                <a:tc>
                  <a:txBody>
                    <a:bodyPr/>
                    <a:lstStyle/>
                    <a:p>
                      <a:r>
                        <a:rPr lang="en-GB" sz="1200" dirty="0">
                          <a:solidFill>
                            <a:srgbClr val="FF0000"/>
                          </a:solidFill>
                        </a:rPr>
                        <a:t>Charge</a:t>
                      </a:r>
                    </a:p>
                  </a:txBody>
                  <a:tcPr/>
                </a:tc>
                <a:tc>
                  <a:txBody>
                    <a:bodyPr/>
                    <a:lstStyle/>
                    <a:p>
                      <a:r>
                        <a:rPr lang="en-GB" sz="1200" dirty="0">
                          <a:solidFill>
                            <a:srgbClr val="FF0000"/>
                          </a:solidFill>
                        </a:rPr>
                        <a:t>£11.66m</a:t>
                      </a:r>
                    </a:p>
                  </a:txBody>
                  <a:tcPr/>
                </a:tc>
                <a:extLst>
                  <a:ext uri="{0D108BD9-81ED-4DB2-BD59-A6C34878D82A}">
                    <a16:rowId xmlns:a16="http://schemas.microsoft.com/office/drawing/2014/main" val="3028156359"/>
                  </a:ext>
                </a:extLst>
              </a:tr>
              <a:tr h="252000">
                <a:tc>
                  <a:txBody>
                    <a:bodyPr/>
                    <a:lstStyle/>
                    <a:p>
                      <a:r>
                        <a:rPr lang="en-GB" sz="1200" dirty="0"/>
                        <a:t>TO Net</a:t>
                      </a:r>
                      <a:r>
                        <a:rPr lang="en-GB" sz="1200" baseline="0" dirty="0"/>
                        <a:t> Asset Value</a:t>
                      </a:r>
                      <a:endParaRPr lang="en-GB" sz="1200" dirty="0"/>
                    </a:p>
                  </a:txBody>
                  <a:tcPr/>
                </a:tc>
                <a:tc>
                  <a:txBody>
                    <a:bodyPr/>
                    <a:lstStyle/>
                    <a:p>
                      <a:r>
                        <a:rPr lang="en-GB" sz="1200" dirty="0"/>
                        <a:t>Residual</a:t>
                      </a:r>
                      <a:r>
                        <a:rPr lang="en-GB" sz="1200" baseline="0" dirty="0"/>
                        <a:t> Asset Value</a:t>
                      </a:r>
                      <a:endParaRPr lang="en-GB" sz="1200" dirty="0"/>
                    </a:p>
                  </a:txBody>
                  <a:tcPr/>
                </a:tc>
                <a:tc>
                  <a:txBody>
                    <a:bodyPr/>
                    <a:lstStyle/>
                    <a:p>
                      <a:r>
                        <a:rPr lang="en-GB" sz="1200" dirty="0"/>
                        <a:t>£0m</a:t>
                      </a:r>
                    </a:p>
                  </a:txBody>
                  <a:tcPr/>
                </a:tc>
                <a:extLst>
                  <a:ext uri="{0D108BD9-81ED-4DB2-BD59-A6C34878D82A}">
                    <a16:rowId xmlns:a16="http://schemas.microsoft.com/office/drawing/2014/main" val="1840455906"/>
                  </a:ext>
                </a:extLst>
              </a:tr>
              <a:tr h="252000">
                <a:tc>
                  <a:txBody>
                    <a:bodyPr/>
                    <a:lstStyle/>
                    <a:p>
                      <a:r>
                        <a:rPr lang="en-GB" sz="1200" dirty="0"/>
                        <a:t>TO/NGESO</a:t>
                      </a:r>
                      <a:r>
                        <a:rPr lang="en-GB" sz="1200" baseline="0" dirty="0"/>
                        <a:t> </a:t>
                      </a:r>
                      <a:r>
                        <a:rPr lang="en-GB" sz="1200" dirty="0"/>
                        <a:t>Ongoing</a:t>
                      </a:r>
                      <a:r>
                        <a:rPr lang="en-GB" sz="1200" baseline="0" dirty="0"/>
                        <a:t> Connection Charge</a:t>
                      </a:r>
                      <a:endParaRPr lang="en-GB" sz="1200" dirty="0"/>
                    </a:p>
                  </a:txBody>
                  <a:tcPr/>
                </a:tc>
                <a:tc>
                  <a:txBody>
                    <a:bodyPr/>
                    <a:lstStyle/>
                    <a:p>
                      <a:r>
                        <a:rPr lang="en-GB" sz="1200" dirty="0"/>
                        <a:t>Charge</a:t>
                      </a:r>
                    </a:p>
                  </a:txBody>
                  <a:tcPr/>
                </a:tc>
                <a:tc>
                  <a:txBody>
                    <a:bodyPr/>
                    <a:lstStyle/>
                    <a:p>
                      <a:r>
                        <a:rPr lang="en-GB" sz="1200" dirty="0"/>
                        <a:t>(£0m x WACC%)</a:t>
                      </a:r>
                      <a:r>
                        <a:rPr lang="en-GB" sz="1200" baseline="0" dirty="0"/>
                        <a:t> + (Indexed £11m GAV x (SSM + TRC)) </a:t>
                      </a:r>
                      <a:endParaRPr lang="en-GB" sz="1200" dirty="0"/>
                    </a:p>
                  </a:txBody>
                  <a:tcPr/>
                </a:tc>
                <a:extLst>
                  <a:ext uri="{0D108BD9-81ED-4DB2-BD59-A6C34878D82A}">
                    <a16:rowId xmlns:a16="http://schemas.microsoft.com/office/drawing/2014/main" val="1736328557"/>
                  </a:ext>
                </a:extLst>
              </a:tr>
            </a:tbl>
          </a:graphicData>
        </a:graphic>
      </p:graphicFrame>
    </p:spTree>
    <p:extLst>
      <p:ext uri="{BB962C8B-B14F-4D97-AF65-F5344CB8AC3E}">
        <p14:creationId xmlns:p14="http://schemas.microsoft.com/office/powerpoint/2010/main" val="2997517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15815" y="86916"/>
            <a:ext cx="8534400" cy="6601807"/>
          </a:xfrm>
          <a:prstGeom prst="rect">
            <a:avLst/>
          </a:prstGeom>
        </p:spPr>
        <p:txBody>
          <a:bodyPr wrap="square">
            <a:spAutoFit/>
          </a:bodyPr>
          <a:lstStyle/>
          <a:p>
            <a:pPr>
              <a:spcAft>
                <a:spcPts val="600"/>
              </a:spcAft>
            </a:pPr>
            <a:r>
              <a:rPr lang="en-GB" sz="1200" dirty="0">
                <a:solidFill>
                  <a:srgbClr val="000000"/>
                </a:solidFill>
                <a:latin typeface="Arial" panose="020B0604020202020204" pitchFamily="34" charset="0"/>
              </a:rPr>
              <a:t>14.3.10	In addition a number of options exist: </a:t>
            </a:r>
          </a:p>
          <a:p>
            <a:pPr marL="1181100" lvl="2" indent="-266700">
              <a:spcAft>
                <a:spcPts val="600"/>
              </a:spcAft>
            </a:pPr>
            <a:r>
              <a:rPr lang="en-GB" sz="1200" dirty="0"/>
              <a:t>• 	a capital contribution based on the allocated GAV at the time of commissioning will reduce capital. Typically a capital contribution made in advance of or at the time of commissioning will include costs to cover the elements outlined below and charges are calculated as set out in the equations below; </a:t>
            </a:r>
          </a:p>
          <a:p>
            <a:pPr marL="1543050" lvl="3" indent="-171450">
              <a:spcAft>
                <a:spcPts val="600"/>
              </a:spcAft>
              <a:buFont typeface="Calibri" panose="020F0502020204030204" pitchFamily="34" charset="0"/>
              <a:buChar char="–"/>
            </a:pPr>
            <a:r>
              <a:rPr lang="en-GB" sz="1200" dirty="0"/>
              <a:t>Construction costs </a:t>
            </a:r>
          </a:p>
          <a:p>
            <a:pPr marL="1543050" lvl="3" indent="-171450">
              <a:spcAft>
                <a:spcPts val="600"/>
              </a:spcAft>
              <a:buFont typeface="Calibri" panose="020F0502020204030204" pitchFamily="34" charset="0"/>
              <a:buChar char="–"/>
            </a:pPr>
            <a:r>
              <a:rPr lang="en-GB" sz="1200" dirty="0"/>
              <a:t>Engineering costs (Engineering Charge x job hours) </a:t>
            </a:r>
          </a:p>
          <a:p>
            <a:pPr marL="1543050" lvl="3" indent="-171450">
              <a:spcAft>
                <a:spcPts val="600"/>
              </a:spcAft>
              <a:buFont typeface="Calibri" panose="020F0502020204030204" pitchFamily="34" charset="0"/>
              <a:buChar char="–"/>
            </a:pPr>
            <a:r>
              <a:rPr lang="en-GB" sz="1200" dirty="0"/>
              <a:t>Interest During Construction (IDC) </a:t>
            </a:r>
          </a:p>
          <a:p>
            <a:pPr marL="1543050" lvl="3" indent="-171450">
              <a:spcAft>
                <a:spcPts val="600"/>
              </a:spcAft>
              <a:buFont typeface="Calibri" panose="020F0502020204030204" pitchFamily="34" charset="0"/>
              <a:buChar char="–"/>
            </a:pPr>
            <a:r>
              <a:rPr lang="en-GB" sz="1200" dirty="0"/>
              <a:t>Return element (6%) </a:t>
            </a:r>
          </a:p>
          <a:p>
            <a:pPr marL="1543050" lvl="3" indent="-171450">
              <a:spcAft>
                <a:spcPts val="600"/>
              </a:spcAft>
              <a:buFont typeface="Calibri" panose="020F0502020204030204" pitchFamily="34" charset="0"/>
              <a:buChar char="–"/>
            </a:pPr>
            <a:r>
              <a:rPr lang="en-GB" sz="1200" dirty="0"/>
              <a:t>Liquidated Damages Premium (LD) (if applicable) </a:t>
            </a:r>
          </a:p>
          <a:p>
            <a:pPr lvl="1">
              <a:spcAft>
                <a:spcPts val="600"/>
              </a:spcAft>
            </a:pPr>
            <a:endParaRPr lang="en-GB" sz="1200" dirty="0"/>
          </a:p>
          <a:p>
            <a:pPr lvl="2">
              <a:spcAft>
                <a:spcPts val="600"/>
              </a:spcAft>
            </a:pPr>
            <a:r>
              <a:rPr lang="en-GB" sz="1200" dirty="0"/>
              <a:t>General Formula: </a:t>
            </a:r>
          </a:p>
          <a:p>
            <a:pPr lvl="2">
              <a:spcAft>
                <a:spcPts val="600"/>
              </a:spcAft>
            </a:pPr>
            <a:r>
              <a:rPr lang="en-GB" sz="1200" dirty="0">
                <a:highlight>
                  <a:srgbClr val="66FF66"/>
                </a:highlight>
              </a:rPr>
              <a:t>Capital Contribution Charge </a:t>
            </a:r>
            <a:r>
              <a:rPr lang="en-GB" sz="1200" dirty="0">
                <a:highlight>
                  <a:srgbClr val="FFFF00"/>
                </a:highlight>
              </a:rPr>
              <a:t>= (</a:t>
            </a:r>
            <a:r>
              <a:rPr lang="en-GB" sz="1200" dirty="0">
                <a:highlight>
                  <a:srgbClr val="66FF66"/>
                </a:highlight>
              </a:rPr>
              <a:t>Construction Costs </a:t>
            </a:r>
            <a:r>
              <a:rPr lang="en-GB" sz="1200" dirty="0">
                <a:highlight>
                  <a:srgbClr val="FFFF00"/>
                </a:highlight>
              </a:rPr>
              <a:t>+ Engineering Charges) x (1+</a:t>
            </a:r>
            <a:r>
              <a:rPr lang="en-GB" sz="1200" dirty="0">
                <a:highlight>
                  <a:srgbClr val="66FF66"/>
                </a:highlight>
              </a:rPr>
              <a:t>Return</a:t>
            </a:r>
            <a:r>
              <a:rPr lang="en-GB" sz="1200" dirty="0">
                <a:highlight>
                  <a:srgbClr val="FFFF00"/>
                </a:highlight>
              </a:rPr>
              <a:t> %) + IDC + LD Premium </a:t>
            </a:r>
          </a:p>
          <a:p>
            <a:pPr marL="1181100" lvl="2" indent="-266700">
              <a:spcAft>
                <a:spcPts val="600"/>
              </a:spcAft>
            </a:pPr>
            <a:r>
              <a:rPr lang="en-GB" sz="1200" dirty="0"/>
              <a:t>• 	MEA revaluation which is combined with a 7.5% rate of return, as against 6% on the standard RPI basis; </a:t>
            </a:r>
          </a:p>
          <a:p>
            <a:pPr marL="1181100" lvl="2" indent="-266700">
              <a:spcAft>
                <a:spcPts val="600"/>
              </a:spcAft>
            </a:pPr>
            <a:r>
              <a:rPr lang="en-GB" sz="1200" dirty="0"/>
              <a:t>• 	annual charges based on depreciation periods other than 40 years; </a:t>
            </a:r>
          </a:p>
          <a:p>
            <a:pPr marL="1181100" lvl="2" indent="-266700">
              <a:spcAft>
                <a:spcPts val="600"/>
              </a:spcAft>
            </a:pPr>
            <a:r>
              <a:rPr lang="en-GB" sz="1200" dirty="0"/>
              <a:t>•	annuity based charging; </a:t>
            </a:r>
          </a:p>
          <a:p>
            <a:pPr marL="1181100" lvl="2" indent="-266700">
              <a:spcAft>
                <a:spcPts val="600"/>
              </a:spcAft>
            </a:pPr>
            <a:r>
              <a:rPr lang="en-GB" sz="1200" dirty="0"/>
              <a:t>• 	indexation of GAVs based on principles other than MEA revaluation and RPI indexation. No alternative forms of indexation have been employed to date. </a:t>
            </a:r>
          </a:p>
          <a:p>
            <a:pPr marL="900113" indent="-900113">
              <a:spcAft>
                <a:spcPts val="600"/>
              </a:spcAft>
            </a:pPr>
            <a:r>
              <a:rPr lang="en-GB" sz="1200" dirty="0"/>
              <a:t>14.3.11 	For new connection assets, should a User wish to agree to one or more of the options detailed above, instead of the standard connection terms, the return elements charged by the transmission licensee may also vary to reflect the re-balancing of risk between the transmission licensee and the User. For example, if Users choose a different indexation method, an appropriate rate of return for such indexation method will be derived. </a:t>
            </a:r>
          </a:p>
          <a:p>
            <a:pPr marL="900113" indent="-900113">
              <a:spcAft>
                <a:spcPts val="600"/>
              </a:spcAft>
            </a:pPr>
            <a:r>
              <a:rPr lang="en-GB" sz="1200" dirty="0"/>
              <a:t>14.3.12 	A User can choose to make a capital contribution based on the allocated and depreciated NAV of a commissioned asset. For a capital contribution to take account at the start of charging year n, the User may, at most once per year, make a full or partial capital contribution of at least 10% of the NAV prevailing as of 31st March in year n-1. The User shall notify the Company of the capital contribution amount no later than 1st September in year n-1, and pay the capital contribution 45 days prior to the start of charging year n which will be applied to the NAV prevailing at the start of year n. </a:t>
            </a:r>
            <a:br>
              <a:rPr lang="en-GB" sz="1200" dirty="0"/>
            </a:br>
            <a:r>
              <a:rPr lang="en-GB" sz="1200" dirty="0"/>
              <a:t>As the capital component of the connection charge for year n will reduce as a result of the capital contribution, a reduced rate of return element will be payable and a lower security requirement will be required in charging year n and subsequent years. </a:t>
            </a:r>
            <a:endParaRPr lang="en-GB" sz="1200" dirty="0">
              <a:solidFill>
                <a:srgbClr val="000000"/>
              </a:solidFill>
              <a:latin typeface="Arial" panose="020B0604020202020204" pitchFamily="34" charset="0"/>
            </a:endParaRPr>
          </a:p>
        </p:txBody>
      </p:sp>
    </p:spTree>
    <p:extLst>
      <p:ext uri="{BB962C8B-B14F-4D97-AF65-F5344CB8AC3E}">
        <p14:creationId xmlns:p14="http://schemas.microsoft.com/office/powerpoint/2010/main" val="4523298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4b53638bea34a38d749e5d1ad7dcb647">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5fde6207ad4f461e79c1ad85c02ad47f"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C5B2118-600B-4B93-B218-333507CCF50C}">
  <ds:schemaRefs>
    <ds:schemaRef ds:uri="http://purl.org/dc/terms/"/>
    <ds:schemaRef ds:uri="f71abe4e-f5ff-49cd-8eff-5f4949acc510"/>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97b6fe81-1556-4112-94ca-31043ca39b71"/>
    <ds:schemaRef ds:uri="http://www.w3.org/XML/1998/namespace"/>
    <ds:schemaRef ds:uri="http://purl.org/dc/dcmitype/"/>
  </ds:schemaRefs>
</ds:datastoreItem>
</file>

<file path=customXml/itemProps2.xml><?xml version="1.0" encoding="utf-8"?>
<ds:datastoreItem xmlns:ds="http://schemas.openxmlformats.org/officeDocument/2006/customXml" ds:itemID="{EE409553-9DC1-448A-933F-A9595FD91B2D}">
  <ds:schemaRefs>
    <ds:schemaRef ds:uri="http://schemas.microsoft.com/sharepoint/v3/contenttype/forms"/>
  </ds:schemaRefs>
</ds:datastoreItem>
</file>

<file path=customXml/itemProps3.xml><?xml version="1.0" encoding="utf-8"?>
<ds:datastoreItem xmlns:ds="http://schemas.openxmlformats.org/officeDocument/2006/customXml" ds:itemID="{13276DD5-9383-42CE-8614-7EB789A8AC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258</TotalTime>
  <Words>268</Words>
  <Application>Microsoft Office PowerPoint</Application>
  <PresentationFormat>A4 Paper (210x297 mm)</PresentationFormat>
  <Paragraphs>98</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Paige-Stimson, Matthew</dc:creator>
  <cp:lastModifiedBy>Walker (ESO), Lurrentia</cp:lastModifiedBy>
  <cp:revision>23</cp:revision>
  <cp:lastPrinted>2019-07-05T08:23:41Z</cp:lastPrinted>
  <dcterms:created xsi:type="dcterms:W3CDTF">2019-07-05T08:06:36Z</dcterms:created>
  <dcterms:modified xsi:type="dcterms:W3CDTF">2020-12-01T14:49:23Z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ies>
</file>